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0"/>
  </p:notesMasterIdLst>
  <p:handoutMasterIdLst>
    <p:handoutMasterId r:id="rId31"/>
  </p:handoutMasterIdLst>
  <p:sldIdLst>
    <p:sldId id="282" r:id="rId2"/>
    <p:sldId id="340" r:id="rId3"/>
    <p:sldId id="346" r:id="rId4"/>
    <p:sldId id="348" r:id="rId5"/>
    <p:sldId id="349" r:id="rId6"/>
    <p:sldId id="343" r:id="rId7"/>
    <p:sldId id="347" r:id="rId8"/>
    <p:sldId id="351" r:id="rId9"/>
    <p:sldId id="352" r:id="rId10"/>
    <p:sldId id="344" r:id="rId11"/>
    <p:sldId id="257" r:id="rId12"/>
    <p:sldId id="258" r:id="rId13"/>
    <p:sldId id="322" r:id="rId14"/>
    <p:sldId id="342" r:id="rId15"/>
    <p:sldId id="350" r:id="rId16"/>
    <p:sldId id="309" r:id="rId17"/>
    <p:sldId id="308" r:id="rId18"/>
    <p:sldId id="316" r:id="rId19"/>
    <p:sldId id="284" r:id="rId20"/>
    <p:sldId id="285" r:id="rId21"/>
    <p:sldId id="328" r:id="rId22"/>
    <p:sldId id="329" r:id="rId23"/>
    <p:sldId id="330" r:id="rId24"/>
    <p:sldId id="333" r:id="rId25"/>
    <p:sldId id="324" r:id="rId26"/>
    <p:sldId id="337" r:id="rId27"/>
    <p:sldId id="354" r:id="rId28"/>
    <p:sldId id="35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D22"/>
    <a:srgbClr val="BBC249"/>
    <a:srgbClr val="DB4E5F"/>
    <a:srgbClr val="BA55A5"/>
    <a:srgbClr val="6071C0"/>
    <a:srgbClr val="28853D"/>
    <a:srgbClr val="002060"/>
    <a:srgbClr val="F3EFF5"/>
    <a:srgbClr val="2B7804"/>
    <a:srgbClr val="BAF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225" autoAdjust="0"/>
  </p:normalViewPr>
  <p:slideViewPr>
    <p:cSldViewPr snapToGrid="0">
      <p:cViewPr varScale="1">
        <p:scale>
          <a:sx n="72" d="100"/>
          <a:sy n="72" d="100"/>
        </p:scale>
        <p:origin x="11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87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abson%20Olin\Coursework\Beta-X\20221215%2012.40%20AM%20PM%20BETA-X%20Submission%201%20Financials%20Swiffer%20Glove_6%20Updated_Vishnu_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abson%20Olin\Coursework\Beta-X\20221215%2012.40%20AM%20PM%20BETA-X%20Submission%201%20Financials%20Swiffer%20Glove_6%20Updated_Vishnu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an\Escritorio\Documentos\Babson\22.%20Clases\S1%20Fall%202022\EPS7800-A21%20Entrepreneurship\BETA%20X%20Final%20Deliverable%20FINAL%20FOR%20ALL%20COURSES\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abson%20Olin\Coursework\Beta-X\20221215%2012.40%20AM%20PM%20BETA-X%20Submission%201%20Financials%20Swiffer%20Glove_6%20Updated_Vishnu_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Capacity Planning - Wipe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'Supply Planning'!$A$34</c:f>
              <c:strCache>
                <c:ptCount val="1"/>
                <c:pt idx="0">
                  <c:v>Demand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'Supply Planning'!$C$33:$BI$33</c:f>
              <c:numCache>
                <c:formatCode>mmm\-yy</c:formatCode>
                <c:ptCount val="59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  <c:pt idx="25">
                  <c:v>45689</c:v>
                </c:pt>
                <c:pt idx="26">
                  <c:v>45717</c:v>
                </c:pt>
                <c:pt idx="27">
                  <c:v>45748</c:v>
                </c:pt>
                <c:pt idx="28">
                  <c:v>45778</c:v>
                </c:pt>
                <c:pt idx="29">
                  <c:v>45809</c:v>
                </c:pt>
                <c:pt idx="30">
                  <c:v>45839</c:v>
                </c:pt>
                <c:pt idx="31">
                  <c:v>45870</c:v>
                </c:pt>
                <c:pt idx="32">
                  <c:v>45901</c:v>
                </c:pt>
                <c:pt idx="33">
                  <c:v>45931</c:v>
                </c:pt>
                <c:pt idx="34">
                  <c:v>45962</c:v>
                </c:pt>
                <c:pt idx="35">
                  <c:v>45992</c:v>
                </c:pt>
                <c:pt idx="36">
                  <c:v>46023</c:v>
                </c:pt>
                <c:pt idx="37">
                  <c:v>46054</c:v>
                </c:pt>
                <c:pt idx="38">
                  <c:v>46082</c:v>
                </c:pt>
                <c:pt idx="39">
                  <c:v>46113</c:v>
                </c:pt>
                <c:pt idx="40">
                  <c:v>46143</c:v>
                </c:pt>
                <c:pt idx="41">
                  <c:v>46174</c:v>
                </c:pt>
                <c:pt idx="42">
                  <c:v>46204</c:v>
                </c:pt>
                <c:pt idx="43">
                  <c:v>46235</c:v>
                </c:pt>
                <c:pt idx="44">
                  <c:v>46266</c:v>
                </c:pt>
                <c:pt idx="45">
                  <c:v>46296</c:v>
                </c:pt>
                <c:pt idx="46">
                  <c:v>46327</c:v>
                </c:pt>
                <c:pt idx="47">
                  <c:v>46357</c:v>
                </c:pt>
                <c:pt idx="48">
                  <c:v>46388</c:v>
                </c:pt>
                <c:pt idx="49">
                  <c:v>46419</c:v>
                </c:pt>
                <c:pt idx="50">
                  <c:v>46447</c:v>
                </c:pt>
                <c:pt idx="51">
                  <c:v>46478</c:v>
                </c:pt>
                <c:pt idx="52">
                  <c:v>46508</c:v>
                </c:pt>
                <c:pt idx="53">
                  <c:v>46539</c:v>
                </c:pt>
                <c:pt idx="54">
                  <c:v>46569</c:v>
                </c:pt>
                <c:pt idx="55">
                  <c:v>46600</c:v>
                </c:pt>
                <c:pt idx="56">
                  <c:v>46631</c:v>
                </c:pt>
                <c:pt idx="57">
                  <c:v>46661</c:v>
                </c:pt>
                <c:pt idx="58">
                  <c:v>46692</c:v>
                </c:pt>
              </c:numCache>
            </c:numRef>
          </c:cat>
          <c:val>
            <c:numRef>
              <c:f>'Supply Planning'!$C$34:$BI$34</c:f>
              <c:numCache>
                <c:formatCode>0.00</c:formatCode>
                <c:ptCount val="5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3.5279419181212432</c:v>
                </c:pt>
                <c:pt idx="7">
                  <c:v>5.6447070689939896</c:v>
                </c:pt>
                <c:pt idx="8">
                  <c:v>9.8782373707394822</c:v>
                </c:pt>
                <c:pt idx="9">
                  <c:v>13.406179288860724</c:v>
                </c:pt>
                <c:pt idx="10">
                  <c:v>16.228532823357721</c:v>
                </c:pt>
                <c:pt idx="11">
                  <c:v>21.873239892351709</c:v>
                </c:pt>
                <c:pt idx="12">
                  <c:v>519.00067666741859</c:v>
                </c:pt>
                <c:pt idx="13">
                  <c:v>564.00068666742925</c:v>
                </c:pt>
                <c:pt idx="14">
                  <c:v>770.40085600095142</c:v>
                </c:pt>
                <c:pt idx="15">
                  <c:v>675.00078000086694</c:v>
                </c:pt>
                <c:pt idx="16">
                  <c:v>679.50007800008677</c:v>
                </c:pt>
                <c:pt idx="17">
                  <c:v>684.00078000086705</c:v>
                </c:pt>
                <c:pt idx="18">
                  <c:v>744.00084666760768</c:v>
                </c:pt>
                <c:pt idx="19">
                  <c:v>762.00084666760745</c:v>
                </c:pt>
                <c:pt idx="20">
                  <c:v>997.20110800123098</c:v>
                </c:pt>
                <c:pt idx="21">
                  <c:v>848.69999999999993</c:v>
                </c:pt>
                <c:pt idx="22">
                  <c:v>854.00094888994317</c:v>
                </c:pt>
                <c:pt idx="23">
                  <c:v>902.00100222333583</c:v>
                </c:pt>
                <c:pt idx="24">
                  <c:v>905.18399999999974</c:v>
                </c:pt>
                <c:pt idx="25">
                  <c:v>909.2249999999998</c:v>
                </c:pt>
                <c:pt idx="26">
                  <c:v>1233.5999999999997</c:v>
                </c:pt>
                <c:pt idx="27">
                  <c:v>1018.7877858419835</c:v>
                </c:pt>
                <c:pt idx="28">
                  <c:v>1064.1299999999997</c:v>
                </c:pt>
                <c:pt idx="29">
                  <c:v>1116.6629999999998</c:v>
                </c:pt>
                <c:pt idx="30">
                  <c:v>1145</c:v>
                </c:pt>
                <c:pt idx="31">
                  <c:v>1153</c:v>
                </c:pt>
                <c:pt idx="32">
                  <c:v>1438.8000000000006</c:v>
                </c:pt>
                <c:pt idx="33">
                  <c:v>1126.0599999999995</c:v>
                </c:pt>
                <c:pt idx="34">
                  <c:v>1153</c:v>
                </c:pt>
                <c:pt idx="35">
                  <c:v>1206.9948333275922</c:v>
                </c:pt>
                <c:pt idx="36">
                  <c:v>1213.2</c:v>
                </c:pt>
                <c:pt idx="37">
                  <c:v>1218.0013733348585</c:v>
                </c:pt>
                <c:pt idx="38">
                  <c:v>1540.8017120019028</c:v>
                </c:pt>
                <c:pt idx="39">
                  <c:v>1224</c:v>
                </c:pt>
                <c:pt idx="40">
                  <c:v>1278.0015600017339</c:v>
                </c:pt>
                <c:pt idx="41">
                  <c:v>1296.0015600017339</c:v>
                </c:pt>
                <c:pt idx="42">
                  <c:v>1524.0016933352149</c:v>
                </c:pt>
                <c:pt idx="43">
                  <c:v>1547.9999999999998</c:v>
                </c:pt>
                <c:pt idx="44">
                  <c:v>1994.402216002462</c:v>
                </c:pt>
                <c:pt idx="45">
                  <c:v>1636.1999999999998</c:v>
                </c:pt>
                <c:pt idx="46">
                  <c:v>1724.001915557684</c:v>
                </c:pt>
                <c:pt idx="47">
                  <c:v>1804.0020044466717</c:v>
                </c:pt>
                <c:pt idx="48">
                  <c:v>1806.5000000000002</c:v>
                </c:pt>
                <c:pt idx="49">
                  <c:v>1814.8219499999993</c:v>
                </c:pt>
                <c:pt idx="50">
                  <c:v>1997.0276695920452</c:v>
                </c:pt>
                <c:pt idx="51">
                  <c:v>1826.9999999999998</c:v>
                </c:pt>
                <c:pt idx="52">
                  <c:v>1828.7656791595764</c:v>
                </c:pt>
                <c:pt idx="53">
                  <c:v>1848.4901254997528</c:v>
                </c:pt>
                <c:pt idx="54">
                  <c:v>1852.8750000000002</c:v>
                </c:pt>
                <c:pt idx="55">
                  <c:v>1860.75</c:v>
                </c:pt>
                <c:pt idx="56">
                  <c:v>2027.5140603161387</c:v>
                </c:pt>
                <c:pt idx="57">
                  <c:v>1867.5</c:v>
                </c:pt>
                <c:pt idx="58">
                  <c:v>1878.75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F7-4716-899E-E5577551F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2190976"/>
        <c:axId val="1322191392"/>
      </c:barChart>
      <c:lineChart>
        <c:grouping val="standard"/>
        <c:varyColors val="0"/>
        <c:ser>
          <c:idx val="1"/>
          <c:order val="1"/>
          <c:tx>
            <c:strRef>
              <c:f>'Supply Planning'!$A$35</c:f>
              <c:strCache>
                <c:ptCount val="1"/>
                <c:pt idx="0">
                  <c:v>Capacity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'Supply Planning'!$C$33:$BI$33</c:f>
              <c:numCache>
                <c:formatCode>mmm\-yy</c:formatCode>
                <c:ptCount val="59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  <c:pt idx="25">
                  <c:v>45689</c:v>
                </c:pt>
                <c:pt idx="26">
                  <c:v>45717</c:v>
                </c:pt>
                <c:pt idx="27">
                  <c:v>45748</c:v>
                </c:pt>
                <c:pt idx="28">
                  <c:v>45778</c:v>
                </c:pt>
                <c:pt idx="29">
                  <c:v>45809</c:v>
                </c:pt>
                <c:pt idx="30">
                  <c:v>45839</c:v>
                </c:pt>
                <c:pt idx="31">
                  <c:v>45870</c:v>
                </c:pt>
                <c:pt idx="32">
                  <c:v>45901</c:v>
                </c:pt>
                <c:pt idx="33">
                  <c:v>45931</c:v>
                </c:pt>
                <c:pt idx="34">
                  <c:v>45962</c:v>
                </c:pt>
                <c:pt idx="35">
                  <c:v>45992</c:v>
                </c:pt>
                <c:pt idx="36">
                  <c:v>46023</c:v>
                </c:pt>
                <c:pt idx="37">
                  <c:v>46054</c:v>
                </c:pt>
                <c:pt idx="38">
                  <c:v>46082</c:v>
                </c:pt>
                <c:pt idx="39">
                  <c:v>46113</c:v>
                </c:pt>
                <c:pt idx="40">
                  <c:v>46143</c:v>
                </c:pt>
                <c:pt idx="41">
                  <c:v>46174</c:v>
                </c:pt>
                <c:pt idx="42">
                  <c:v>46204</c:v>
                </c:pt>
                <c:pt idx="43">
                  <c:v>46235</c:v>
                </c:pt>
                <c:pt idx="44">
                  <c:v>46266</c:v>
                </c:pt>
                <c:pt idx="45">
                  <c:v>46296</c:v>
                </c:pt>
                <c:pt idx="46">
                  <c:v>46327</c:v>
                </c:pt>
                <c:pt idx="47">
                  <c:v>46357</c:v>
                </c:pt>
                <c:pt idx="48">
                  <c:v>46388</c:v>
                </c:pt>
                <c:pt idx="49">
                  <c:v>46419</c:v>
                </c:pt>
                <c:pt idx="50">
                  <c:v>46447</c:v>
                </c:pt>
                <c:pt idx="51">
                  <c:v>46478</c:v>
                </c:pt>
                <c:pt idx="52">
                  <c:v>46508</c:v>
                </c:pt>
                <c:pt idx="53">
                  <c:v>46539</c:v>
                </c:pt>
                <c:pt idx="54">
                  <c:v>46569</c:v>
                </c:pt>
                <c:pt idx="55">
                  <c:v>46600</c:v>
                </c:pt>
                <c:pt idx="56">
                  <c:v>46631</c:v>
                </c:pt>
                <c:pt idx="57">
                  <c:v>46661</c:v>
                </c:pt>
                <c:pt idx="58">
                  <c:v>46692</c:v>
                </c:pt>
              </c:numCache>
            </c:numRef>
          </c:cat>
          <c:val>
            <c:numRef>
              <c:f>'Supply Planning'!$C$35:$BI$35</c:f>
              <c:numCache>
                <c:formatCode>0.00</c:formatCode>
                <c:ptCount val="59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750</c:v>
                </c:pt>
                <c:pt idx="12">
                  <c:v>750</c:v>
                </c:pt>
                <c:pt idx="13">
                  <c:v>750</c:v>
                </c:pt>
                <c:pt idx="14">
                  <c:v>750</c:v>
                </c:pt>
                <c:pt idx="15">
                  <c:v>750</c:v>
                </c:pt>
                <c:pt idx="16">
                  <c:v>750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1000</c:v>
                </c:pt>
                <c:pt idx="21">
                  <c:v>1000</c:v>
                </c:pt>
                <c:pt idx="22">
                  <c:v>1000</c:v>
                </c:pt>
                <c:pt idx="23">
                  <c:v>1000</c:v>
                </c:pt>
                <c:pt idx="24">
                  <c:v>1000</c:v>
                </c:pt>
                <c:pt idx="25">
                  <c:v>1500</c:v>
                </c:pt>
                <c:pt idx="26">
                  <c:v>1500</c:v>
                </c:pt>
                <c:pt idx="27">
                  <c:v>1500</c:v>
                </c:pt>
                <c:pt idx="28">
                  <c:v>1500</c:v>
                </c:pt>
                <c:pt idx="29">
                  <c:v>1500</c:v>
                </c:pt>
                <c:pt idx="30">
                  <c:v>1500</c:v>
                </c:pt>
                <c:pt idx="31">
                  <c:v>1500</c:v>
                </c:pt>
                <c:pt idx="32">
                  <c:v>1500</c:v>
                </c:pt>
                <c:pt idx="33">
                  <c:v>1500</c:v>
                </c:pt>
                <c:pt idx="34">
                  <c:v>1500</c:v>
                </c:pt>
                <c:pt idx="35">
                  <c:v>1500</c:v>
                </c:pt>
                <c:pt idx="36">
                  <c:v>1500</c:v>
                </c:pt>
                <c:pt idx="37">
                  <c:v>1500</c:v>
                </c:pt>
                <c:pt idx="38">
                  <c:v>1500</c:v>
                </c:pt>
                <c:pt idx="39">
                  <c:v>1500</c:v>
                </c:pt>
                <c:pt idx="40">
                  <c:v>1500</c:v>
                </c:pt>
                <c:pt idx="41">
                  <c:v>2250</c:v>
                </c:pt>
                <c:pt idx="42">
                  <c:v>2250</c:v>
                </c:pt>
                <c:pt idx="43">
                  <c:v>2250</c:v>
                </c:pt>
                <c:pt idx="44">
                  <c:v>2250</c:v>
                </c:pt>
                <c:pt idx="45">
                  <c:v>2250</c:v>
                </c:pt>
                <c:pt idx="46">
                  <c:v>2250</c:v>
                </c:pt>
                <c:pt idx="47">
                  <c:v>2250</c:v>
                </c:pt>
                <c:pt idx="48">
                  <c:v>2250</c:v>
                </c:pt>
                <c:pt idx="49">
                  <c:v>2250</c:v>
                </c:pt>
                <c:pt idx="50">
                  <c:v>2250</c:v>
                </c:pt>
                <c:pt idx="51">
                  <c:v>2250</c:v>
                </c:pt>
                <c:pt idx="52">
                  <c:v>2250</c:v>
                </c:pt>
                <c:pt idx="53">
                  <c:v>2250</c:v>
                </c:pt>
                <c:pt idx="54">
                  <c:v>2250</c:v>
                </c:pt>
                <c:pt idx="55">
                  <c:v>2250</c:v>
                </c:pt>
                <c:pt idx="56">
                  <c:v>2250</c:v>
                </c:pt>
                <c:pt idx="57">
                  <c:v>2250</c:v>
                </c:pt>
                <c:pt idx="58">
                  <c:v>2250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F7-4716-899E-E5577551F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2190976"/>
        <c:axId val="1322191392"/>
      </c:lineChart>
      <c:dateAx>
        <c:axId val="132219097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2191392"/>
        <c:crosses val="autoZero"/>
        <c:auto val="1"/>
        <c:lblOffset val="100"/>
        <c:baseTimeUnit val="months"/>
      </c:dateAx>
      <c:valAx>
        <c:axId val="132219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219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Demand, Supply &amp; Inventory - Wipe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'Supply Planning'!$A$38</c:f>
              <c:strCache>
                <c:ptCount val="1"/>
                <c:pt idx="0">
                  <c:v>Demand Wipe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'Supply Planning'!$C$37:$BJ$37</c:f>
              <c:numCache>
                <c:formatCode>mmm\-yy</c:formatCode>
                <c:ptCount val="60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  <c:pt idx="25">
                  <c:v>45689</c:v>
                </c:pt>
                <c:pt idx="26">
                  <c:v>45717</c:v>
                </c:pt>
                <c:pt idx="27">
                  <c:v>45748</c:v>
                </c:pt>
                <c:pt idx="28">
                  <c:v>45778</c:v>
                </c:pt>
                <c:pt idx="29">
                  <c:v>45809</c:v>
                </c:pt>
                <c:pt idx="30">
                  <c:v>45839</c:v>
                </c:pt>
                <c:pt idx="31">
                  <c:v>45870</c:v>
                </c:pt>
                <c:pt idx="32">
                  <c:v>45901</c:v>
                </c:pt>
                <c:pt idx="33">
                  <c:v>45931</c:v>
                </c:pt>
                <c:pt idx="34">
                  <c:v>45962</c:v>
                </c:pt>
                <c:pt idx="35">
                  <c:v>45992</c:v>
                </c:pt>
                <c:pt idx="36">
                  <c:v>46023</c:v>
                </c:pt>
                <c:pt idx="37">
                  <c:v>46054</c:v>
                </c:pt>
                <c:pt idx="38">
                  <c:v>46082</c:v>
                </c:pt>
                <c:pt idx="39">
                  <c:v>46113</c:v>
                </c:pt>
                <c:pt idx="40">
                  <c:v>46143</c:v>
                </c:pt>
                <c:pt idx="41">
                  <c:v>46174</c:v>
                </c:pt>
                <c:pt idx="42">
                  <c:v>46204</c:v>
                </c:pt>
                <c:pt idx="43">
                  <c:v>46235</c:v>
                </c:pt>
                <c:pt idx="44">
                  <c:v>46266</c:v>
                </c:pt>
                <c:pt idx="45">
                  <c:v>46296</c:v>
                </c:pt>
                <c:pt idx="46">
                  <c:v>46327</c:v>
                </c:pt>
                <c:pt idx="47">
                  <c:v>46357</c:v>
                </c:pt>
                <c:pt idx="48">
                  <c:v>46388</c:v>
                </c:pt>
                <c:pt idx="49">
                  <c:v>46419</c:v>
                </c:pt>
                <c:pt idx="50">
                  <c:v>46447</c:v>
                </c:pt>
                <c:pt idx="51">
                  <c:v>46478</c:v>
                </c:pt>
                <c:pt idx="52">
                  <c:v>46508</c:v>
                </c:pt>
                <c:pt idx="53">
                  <c:v>46539</c:v>
                </c:pt>
                <c:pt idx="54">
                  <c:v>46569</c:v>
                </c:pt>
                <c:pt idx="55">
                  <c:v>46600</c:v>
                </c:pt>
                <c:pt idx="56">
                  <c:v>46631</c:v>
                </c:pt>
                <c:pt idx="57">
                  <c:v>46661</c:v>
                </c:pt>
                <c:pt idx="58">
                  <c:v>46692</c:v>
                </c:pt>
                <c:pt idx="59">
                  <c:v>46722</c:v>
                </c:pt>
              </c:numCache>
            </c:numRef>
          </c:cat>
          <c:val>
            <c:numRef>
              <c:f>'Supply Planning'!$C$38:$BJ$38</c:f>
              <c:numCache>
                <c:formatCode>0.00</c:formatCode>
                <c:ptCount val="6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3.5279419181212432</c:v>
                </c:pt>
                <c:pt idx="7">
                  <c:v>5.6447070689939896</c:v>
                </c:pt>
                <c:pt idx="8">
                  <c:v>9.8782373707394822</c:v>
                </c:pt>
                <c:pt idx="9">
                  <c:v>13.406179288860724</c:v>
                </c:pt>
                <c:pt idx="10">
                  <c:v>16.228532823357721</c:v>
                </c:pt>
                <c:pt idx="11">
                  <c:v>21.873239892351709</c:v>
                </c:pt>
                <c:pt idx="12">
                  <c:v>519.00067666741859</c:v>
                </c:pt>
                <c:pt idx="13">
                  <c:v>564.00068666742925</c:v>
                </c:pt>
                <c:pt idx="14">
                  <c:v>770.40085600095142</c:v>
                </c:pt>
                <c:pt idx="15">
                  <c:v>675.00078000086694</c:v>
                </c:pt>
                <c:pt idx="16">
                  <c:v>679.50007800008677</c:v>
                </c:pt>
                <c:pt idx="17">
                  <c:v>684.00078000086705</c:v>
                </c:pt>
                <c:pt idx="18">
                  <c:v>744.00084666760768</c:v>
                </c:pt>
                <c:pt idx="19">
                  <c:v>762.00084666760745</c:v>
                </c:pt>
                <c:pt idx="20">
                  <c:v>997.20110800123098</c:v>
                </c:pt>
                <c:pt idx="21">
                  <c:v>848.69999999999993</c:v>
                </c:pt>
                <c:pt idx="22">
                  <c:v>854.00094888994317</c:v>
                </c:pt>
                <c:pt idx="23">
                  <c:v>902.00100222333583</c:v>
                </c:pt>
                <c:pt idx="24">
                  <c:v>905.18399999999974</c:v>
                </c:pt>
                <c:pt idx="25">
                  <c:v>909.2249999999998</c:v>
                </c:pt>
                <c:pt idx="26">
                  <c:v>1233.5999999999997</c:v>
                </c:pt>
                <c:pt idx="27">
                  <c:v>1018.7877858419835</c:v>
                </c:pt>
                <c:pt idx="28">
                  <c:v>1064.1299999999997</c:v>
                </c:pt>
                <c:pt idx="29">
                  <c:v>1116.6629999999998</c:v>
                </c:pt>
                <c:pt idx="30">
                  <c:v>1145</c:v>
                </c:pt>
                <c:pt idx="31">
                  <c:v>1153</c:v>
                </c:pt>
                <c:pt idx="32">
                  <c:v>1438.8000000000006</c:v>
                </c:pt>
                <c:pt idx="33">
                  <c:v>1126.0599999999995</c:v>
                </c:pt>
                <c:pt idx="34">
                  <c:v>1153</c:v>
                </c:pt>
                <c:pt idx="35">
                  <c:v>1206.9948333275922</c:v>
                </c:pt>
                <c:pt idx="36">
                  <c:v>1213.2</c:v>
                </c:pt>
                <c:pt idx="37">
                  <c:v>1218.0013733348585</c:v>
                </c:pt>
                <c:pt idx="38">
                  <c:v>1540.8017120019028</c:v>
                </c:pt>
                <c:pt idx="39">
                  <c:v>1224</c:v>
                </c:pt>
                <c:pt idx="40">
                  <c:v>1278.0015600017339</c:v>
                </c:pt>
                <c:pt idx="41">
                  <c:v>1296.0015600017339</c:v>
                </c:pt>
                <c:pt idx="42">
                  <c:v>1524.0016933352149</c:v>
                </c:pt>
                <c:pt idx="43">
                  <c:v>1547.9999999999998</c:v>
                </c:pt>
                <c:pt idx="44">
                  <c:v>1994.402216002462</c:v>
                </c:pt>
                <c:pt idx="45">
                  <c:v>1636.1999999999998</c:v>
                </c:pt>
                <c:pt idx="46">
                  <c:v>1724.001915557684</c:v>
                </c:pt>
                <c:pt idx="47">
                  <c:v>1804.0020044466717</c:v>
                </c:pt>
                <c:pt idx="48">
                  <c:v>1806.5000000000002</c:v>
                </c:pt>
                <c:pt idx="49">
                  <c:v>1814.8219499999993</c:v>
                </c:pt>
                <c:pt idx="50">
                  <c:v>1997.0276695920452</c:v>
                </c:pt>
                <c:pt idx="51">
                  <c:v>1826.9999999999998</c:v>
                </c:pt>
                <c:pt idx="52">
                  <c:v>1828.7656791595764</c:v>
                </c:pt>
                <c:pt idx="53">
                  <c:v>1848.4901254997528</c:v>
                </c:pt>
                <c:pt idx="54">
                  <c:v>1852.8750000000002</c:v>
                </c:pt>
                <c:pt idx="55">
                  <c:v>1860.75</c:v>
                </c:pt>
                <c:pt idx="56">
                  <c:v>2027.5140603161387</c:v>
                </c:pt>
                <c:pt idx="57">
                  <c:v>1867.5</c:v>
                </c:pt>
                <c:pt idx="58">
                  <c:v>1878.75</c:v>
                </c:pt>
                <c:pt idx="59">
                  <c:v>1889.4442590036001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18-401C-A23D-8AC8A2AAFA29}"/>
            </c:ext>
          </c:extLst>
        </c:ser>
        <c:ser>
          <c:idx val="1"/>
          <c:order val="1"/>
          <c:tx>
            <c:strRef>
              <c:f>'Supply Planning'!$A$39</c:f>
              <c:strCache>
                <c:ptCount val="1"/>
                <c:pt idx="0">
                  <c:v>Supply of Wipe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'Supply Planning'!$C$37:$BJ$37</c:f>
              <c:numCache>
                <c:formatCode>mmm\-yy</c:formatCode>
                <c:ptCount val="60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  <c:pt idx="25">
                  <c:v>45689</c:v>
                </c:pt>
                <c:pt idx="26">
                  <c:v>45717</c:v>
                </c:pt>
                <c:pt idx="27">
                  <c:v>45748</c:v>
                </c:pt>
                <c:pt idx="28">
                  <c:v>45778</c:v>
                </c:pt>
                <c:pt idx="29">
                  <c:v>45809</c:v>
                </c:pt>
                <c:pt idx="30">
                  <c:v>45839</c:v>
                </c:pt>
                <c:pt idx="31">
                  <c:v>45870</c:v>
                </c:pt>
                <c:pt idx="32">
                  <c:v>45901</c:v>
                </c:pt>
                <c:pt idx="33">
                  <c:v>45931</c:v>
                </c:pt>
                <c:pt idx="34">
                  <c:v>45962</c:v>
                </c:pt>
                <c:pt idx="35">
                  <c:v>45992</c:v>
                </c:pt>
                <c:pt idx="36">
                  <c:v>46023</c:v>
                </c:pt>
                <c:pt idx="37">
                  <c:v>46054</c:v>
                </c:pt>
                <c:pt idx="38">
                  <c:v>46082</c:v>
                </c:pt>
                <c:pt idx="39">
                  <c:v>46113</c:v>
                </c:pt>
                <c:pt idx="40">
                  <c:v>46143</c:v>
                </c:pt>
                <c:pt idx="41">
                  <c:v>46174</c:v>
                </c:pt>
                <c:pt idx="42">
                  <c:v>46204</c:v>
                </c:pt>
                <c:pt idx="43">
                  <c:v>46235</c:v>
                </c:pt>
                <c:pt idx="44">
                  <c:v>46266</c:v>
                </c:pt>
                <c:pt idx="45">
                  <c:v>46296</c:v>
                </c:pt>
                <c:pt idx="46">
                  <c:v>46327</c:v>
                </c:pt>
                <c:pt idx="47">
                  <c:v>46357</c:v>
                </c:pt>
                <c:pt idx="48">
                  <c:v>46388</c:v>
                </c:pt>
                <c:pt idx="49">
                  <c:v>46419</c:v>
                </c:pt>
                <c:pt idx="50">
                  <c:v>46447</c:v>
                </c:pt>
                <c:pt idx="51">
                  <c:v>46478</c:v>
                </c:pt>
                <c:pt idx="52">
                  <c:v>46508</c:v>
                </c:pt>
                <c:pt idx="53">
                  <c:v>46539</c:v>
                </c:pt>
                <c:pt idx="54">
                  <c:v>46569</c:v>
                </c:pt>
                <c:pt idx="55">
                  <c:v>46600</c:v>
                </c:pt>
                <c:pt idx="56">
                  <c:v>46631</c:v>
                </c:pt>
                <c:pt idx="57">
                  <c:v>46661</c:v>
                </c:pt>
                <c:pt idx="58">
                  <c:v>46692</c:v>
                </c:pt>
                <c:pt idx="59">
                  <c:v>46722</c:v>
                </c:pt>
              </c:numCache>
            </c:numRef>
          </c:cat>
          <c:val>
            <c:numRef>
              <c:f>'Supply Planning'!$C$39:$BJ$39</c:f>
              <c:numCache>
                <c:formatCode>0.00</c:formatCode>
                <c:ptCount val="6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4.9786789330452077</c:v>
                </c:pt>
                <c:pt idx="6">
                  <c:v>6.5151492779483684</c:v>
                </c:pt>
                <c:pt idx="7">
                  <c:v>11.61912178864824</c:v>
                </c:pt>
                <c:pt idx="8">
                  <c:v>14.856916303784688</c:v>
                </c:pt>
                <c:pt idx="9">
                  <c:v>17.389122435296894</c:v>
                </c:pt>
                <c:pt idx="10">
                  <c:v>24.194419116230051</c:v>
                </c:pt>
                <c:pt idx="11">
                  <c:v>723.42614352655778</c:v>
                </c:pt>
                <c:pt idx="12">
                  <c:v>582.5052940827718</c:v>
                </c:pt>
                <c:pt idx="13">
                  <c:v>750.27537278386194</c:v>
                </c:pt>
                <c:pt idx="14">
                  <c:v>740.77098974582066</c:v>
                </c:pt>
                <c:pt idx="15">
                  <c:v>681.35024965827472</c:v>
                </c:pt>
                <c:pt idx="16">
                  <c:v>685.85152900331991</c:v>
                </c:pt>
                <c:pt idx="17">
                  <c:v>768.67367848613742</c:v>
                </c:pt>
                <c:pt idx="18">
                  <c:v>769.40268798888883</c:v>
                </c:pt>
                <c:pt idx="19">
                  <c:v>999.91860872986717</c:v>
                </c:pt>
                <c:pt idx="20">
                  <c:v>881.63435347446557</c:v>
                </c:pt>
                <c:pt idx="21">
                  <c:v>856.18077014192011</c:v>
                </c:pt>
                <c:pt idx="22">
                  <c:v>921.73926767815965</c:v>
                </c:pt>
                <c:pt idx="23">
                  <c:v>906.49289135938068</c:v>
                </c:pt>
                <c:pt idx="24">
                  <c:v>910.88671337662754</c:v>
                </c:pt>
                <c:pt idx="25">
                  <c:v>1366.9873488105954</c:v>
                </c:pt>
                <c:pt idx="26">
                  <c:v>930.45412344916122</c:v>
                </c:pt>
                <c:pt idx="27">
                  <c:v>1082.7753263529553</c:v>
                </c:pt>
                <c:pt idx="28">
                  <c:v>1138.2652738961604</c:v>
                </c:pt>
                <c:pt idx="29">
                  <c:v>1156.652554306731</c:v>
                </c:pt>
                <c:pt idx="30">
                  <c:v>1156.2897072539029</c:v>
                </c:pt>
                <c:pt idx="31">
                  <c:v>1500.3247916456835</c:v>
                </c:pt>
                <c:pt idx="32">
                  <c:v>1053.4571191767984</c:v>
                </c:pt>
                <c:pt idx="33">
                  <c:v>1164.0780891775182</c:v>
                </c:pt>
                <c:pt idx="34">
                  <c:v>1229.198232686475</c:v>
                </c:pt>
                <c:pt idx="35">
                  <c:v>1215.751647726737</c:v>
                </c:pt>
                <c:pt idx="36">
                  <c:v>1219.975762420906</c:v>
                </c:pt>
                <c:pt idx="37">
                  <c:v>1499.5415389613158</c:v>
                </c:pt>
                <c:pt idx="38">
                  <c:v>1267.7268887473085</c:v>
                </c:pt>
                <c:pt idx="39">
                  <c:v>1300.2077254592064</c:v>
                </c:pt>
                <c:pt idx="40">
                  <c:v>1303.4034013230155</c:v>
                </c:pt>
                <c:pt idx="41">
                  <c:v>1617.7584048999636</c:v>
                </c:pt>
                <c:pt idx="42">
                  <c:v>1557.8684254395662</c:v>
                </c:pt>
                <c:pt idx="43">
                  <c:v>2177.9687920201677</c:v>
                </c:pt>
                <c:pt idx="44">
                  <c:v>1488.9024464565737</c:v>
                </c:pt>
                <c:pt idx="45">
                  <c:v>1760.1072403722701</c:v>
                </c:pt>
                <c:pt idx="46">
                  <c:v>1836.8991135380445</c:v>
                </c:pt>
                <c:pt idx="47">
                  <c:v>1807.5272092615003</c:v>
                </c:pt>
                <c:pt idx="48">
                  <c:v>1818.2440474102011</c:v>
                </c:pt>
                <c:pt idx="49">
                  <c:v>2071.9531042726148</c:v>
                </c:pt>
                <c:pt idx="50">
                  <c:v>1757.0823427473542</c:v>
                </c:pt>
                <c:pt idx="51">
                  <c:v>1829.491750101992</c:v>
                </c:pt>
                <c:pt idx="52">
                  <c:v>1856.6010822753151</c:v>
                </c:pt>
                <c:pt idx="53">
                  <c:v>1854.678119181365</c:v>
                </c:pt>
                <c:pt idx="54">
                  <c:v>1863.9883055780608</c:v>
                </c:pt>
                <c:pt idx="55">
                  <c:v>2096.0896776801774</c:v>
                </c:pt>
                <c:pt idx="56">
                  <c:v>1801.7000731314417</c:v>
                </c:pt>
                <c:pt idx="57">
                  <c:v>1883.3761508258012</c:v>
                </c:pt>
                <c:pt idx="58">
                  <c:v>1893.8418816810072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18-401C-A23D-8AC8A2AAFA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35158096"/>
        <c:axId val="1135158928"/>
      </c:barChart>
      <c:lineChart>
        <c:grouping val="standard"/>
        <c:varyColors val="0"/>
        <c:ser>
          <c:idx val="2"/>
          <c:order val="2"/>
          <c:tx>
            <c:strRef>
              <c:f>'Supply Planning'!$A$40</c:f>
              <c:strCache>
                <c:ptCount val="1"/>
                <c:pt idx="0">
                  <c:v>Inventory Wipe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'Supply Planning'!$C$37:$BJ$37</c:f>
              <c:numCache>
                <c:formatCode>mmm\-yy</c:formatCode>
                <c:ptCount val="60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  <c:pt idx="25">
                  <c:v>45689</c:v>
                </c:pt>
                <c:pt idx="26">
                  <c:v>45717</c:v>
                </c:pt>
                <c:pt idx="27">
                  <c:v>45748</c:v>
                </c:pt>
                <c:pt idx="28">
                  <c:v>45778</c:v>
                </c:pt>
                <c:pt idx="29">
                  <c:v>45809</c:v>
                </c:pt>
                <c:pt idx="30">
                  <c:v>45839</c:v>
                </c:pt>
                <c:pt idx="31">
                  <c:v>45870</c:v>
                </c:pt>
                <c:pt idx="32">
                  <c:v>45901</c:v>
                </c:pt>
                <c:pt idx="33">
                  <c:v>45931</c:v>
                </c:pt>
                <c:pt idx="34">
                  <c:v>45962</c:v>
                </c:pt>
                <c:pt idx="35">
                  <c:v>45992</c:v>
                </c:pt>
                <c:pt idx="36">
                  <c:v>46023</c:v>
                </c:pt>
                <c:pt idx="37">
                  <c:v>46054</c:v>
                </c:pt>
                <c:pt idx="38">
                  <c:v>46082</c:v>
                </c:pt>
                <c:pt idx="39">
                  <c:v>46113</c:v>
                </c:pt>
                <c:pt idx="40">
                  <c:v>46143</c:v>
                </c:pt>
                <c:pt idx="41">
                  <c:v>46174</c:v>
                </c:pt>
                <c:pt idx="42">
                  <c:v>46204</c:v>
                </c:pt>
                <c:pt idx="43">
                  <c:v>46235</c:v>
                </c:pt>
                <c:pt idx="44">
                  <c:v>46266</c:v>
                </c:pt>
                <c:pt idx="45">
                  <c:v>46296</c:v>
                </c:pt>
                <c:pt idx="46">
                  <c:v>46327</c:v>
                </c:pt>
                <c:pt idx="47">
                  <c:v>46357</c:v>
                </c:pt>
                <c:pt idx="48">
                  <c:v>46388</c:v>
                </c:pt>
                <c:pt idx="49">
                  <c:v>46419</c:v>
                </c:pt>
                <c:pt idx="50">
                  <c:v>46447</c:v>
                </c:pt>
                <c:pt idx="51">
                  <c:v>46478</c:v>
                </c:pt>
                <c:pt idx="52">
                  <c:v>46508</c:v>
                </c:pt>
                <c:pt idx="53">
                  <c:v>46539</c:v>
                </c:pt>
                <c:pt idx="54">
                  <c:v>46569</c:v>
                </c:pt>
                <c:pt idx="55">
                  <c:v>46600</c:v>
                </c:pt>
                <c:pt idx="56">
                  <c:v>46631</c:v>
                </c:pt>
                <c:pt idx="57">
                  <c:v>46661</c:v>
                </c:pt>
                <c:pt idx="58">
                  <c:v>46692</c:v>
                </c:pt>
                <c:pt idx="59">
                  <c:v>46722</c:v>
                </c:pt>
              </c:numCache>
            </c:numRef>
          </c:cat>
          <c:val>
            <c:numRef>
              <c:f>'Supply Planning'!$C$40:$BJ$40</c:f>
              <c:numCache>
                <c:formatCode>0.00</c:formatCode>
                <c:ptCount val="6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1.4507370149239645</c:v>
                </c:pt>
                <c:pt idx="7">
                  <c:v>2.3211792238783433</c:v>
                </c:pt>
                <c:pt idx="8">
                  <c:v>4.0620636417871001</c:v>
                </c:pt>
                <c:pt idx="9">
                  <c:v>5.5128006567110646</c:v>
                </c:pt>
                <c:pt idx="10">
                  <c:v>6.6733902686502375</c:v>
                </c:pt>
                <c:pt idx="11">
                  <c:v>8.99456949252858</c:v>
                </c:pt>
                <c:pt idx="12">
                  <c:v>213.42003635166782</c:v>
                </c:pt>
                <c:pt idx="13">
                  <c:v>231.92464376701037</c:v>
                </c:pt>
                <c:pt idx="14">
                  <c:v>211.79916054992088</c:v>
                </c:pt>
                <c:pt idx="15">
                  <c:v>277.5693702948746</c:v>
                </c:pt>
                <c:pt idx="16">
                  <c:v>279.41954195306255</c:v>
                </c:pt>
                <c:pt idx="17">
                  <c:v>281.27029095551541</c:v>
                </c:pt>
                <c:pt idx="18">
                  <c:v>305.94312277404515</c:v>
                </c:pt>
                <c:pt idx="19">
                  <c:v>313.34496409532653</c:v>
                </c:pt>
                <c:pt idx="20">
                  <c:v>316.06246482396273</c:v>
                </c:pt>
                <c:pt idx="21">
                  <c:v>348.99681829842837</c:v>
                </c:pt>
                <c:pt idx="22">
                  <c:v>351.1766395504053</c:v>
                </c:pt>
                <c:pt idx="23">
                  <c:v>370.91490500522912</c:v>
                </c:pt>
                <c:pt idx="24">
                  <c:v>372.22379636461005</c:v>
                </c:pt>
                <c:pt idx="25">
                  <c:v>373.8855097412378</c:v>
                </c:pt>
                <c:pt idx="26">
                  <c:v>507.27285855183368</c:v>
                </c:pt>
                <c:pt idx="27">
                  <c:v>418.93919615901143</c:v>
                </c:pt>
                <c:pt idx="28">
                  <c:v>437.58452251196718</c:v>
                </c:pt>
                <c:pt idx="29">
                  <c:v>459.18679640812775</c:v>
                </c:pt>
                <c:pt idx="30">
                  <c:v>470.83935071485871</c:v>
                </c:pt>
                <c:pt idx="31">
                  <c:v>474.12905796876157</c:v>
                </c:pt>
                <c:pt idx="32">
                  <c:v>535.65384961444443</c:v>
                </c:pt>
                <c:pt idx="33">
                  <c:v>463.05096879124335</c:v>
                </c:pt>
                <c:pt idx="34">
                  <c:v>474.12905796876157</c:v>
                </c:pt>
                <c:pt idx="35">
                  <c:v>496.33245732764431</c:v>
                </c:pt>
                <c:pt idx="36">
                  <c:v>498.88410505438128</c:v>
                </c:pt>
                <c:pt idx="37">
                  <c:v>500.85849414042877</c:v>
                </c:pt>
                <c:pt idx="38">
                  <c:v>459.59832109984177</c:v>
                </c:pt>
                <c:pt idx="39">
                  <c:v>503.32520984715029</c:v>
                </c:pt>
                <c:pt idx="40">
                  <c:v>525.53137530462277</c:v>
                </c:pt>
                <c:pt idx="41">
                  <c:v>532.93321662590438</c:v>
                </c:pt>
                <c:pt idx="42">
                  <c:v>626.68992819065306</c:v>
                </c:pt>
                <c:pt idx="43">
                  <c:v>636.55835363021947</c:v>
                </c:pt>
                <c:pt idx="44">
                  <c:v>820.12492964792546</c:v>
                </c:pt>
                <c:pt idx="45">
                  <c:v>672.82737610449931</c:v>
                </c:pt>
                <c:pt idx="46">
                  <c:v>708.93270091908539</c:v>
                </c:pt>
                <c:pt idx="47">
                  <c:v>741.82981001045823</c:v>
                </c:pt>
                <c:pt idx="48">
                  <c:v>742.85701927195828</c:v>
                </c:pt>
                <c:pt idx="49">
                  <c:v>746.27911668216007</c:v>
                </c:pt>
                <c:pt idx="50">
                  <c:v>821.20455136272994</c:v>
                </c:pt>
                <c:pt idx="51">
                  <c:v>751.2868941100844</c:v>
                </c:pt>
                <c:pt idx="52">
                  <c:v>752.01296505250002</c:v>
                </c:pt>
                <c:pt idx="53">
                  <c:v>760.12392182806229</c:v>
                </c:pt>
                <c:pt idx="54">
                  <c:v>761.92704100942706</c:v>
                </c:pt>
                <c:pt idx="55">
                  <c:v>765.16534658748787</c:v>
                </c:pt>
                <c:pt idx="56">
                  <c:v>833.74096395152651</c:v>
                </c:pt>
                <c:pt idx="57">
                  <c:v>767.94103708296825</c:v>
                </c:pt>
                <c:pt idx="58">
                  <c:v>772.56718790876948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18-401C-A23D-8AC8A2AAFA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5158096"/>
        <c:axId val="1135158928"/>
      </c:lineChart>
      <c:dateAx>
        <c:axId val="113515809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158928"/>
        <c:crosses val="autoZero"/>
        <c:auto val="1"/>
        <c:lblOffset val="100"/>
        <c:baseTimeUnit val="months"/>
      </c:dateAx>
      <c:valAx>
        <c:axId val="113515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15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</a:rPr>
              <a:t>How often do you</a:t>
            </a:r>
            <a:r>
              <a:rPr lang="en-US" sz="1800" b="1" baseline="0" dirty="0">
                <a:solidFill>
                  <a:schemeClr val="tx1"/>
                </a:solidFill>
              </a:rPr>
              <a:t> clean your apartment / house? (%)</a:t>
            </a:r>
            <a:endParaRPr lang="en-US" sz="18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2873169609772304"/>
          <c:y val="3.2078794749749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Hoja1!$C$29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82F-4C72-A06E-D089ED7067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82F-4C72-A06E-D089ED7067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82F-4C72-A06E-D089ED70674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82F-4C72-A06E-D089ED70674A}"/>
              </c:ext>
            </c:extLst>
          </c:dPt>
          <c:dLbls>
            <c:dLbl>
              <c:idx val="2"/>
              <c:layout>
                <c:manualLayout>
                  <c:x val="-0.12908022952488979"/>
                  <c:y val="-4.743203107204832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82F-4C72-A06E-D089ED7067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Hoja1!$B$30:$B$33</c:f>
              <c:strCache>
                <c:ptCount val="4"/>
                <c:pt idx="0">
                  <c:v>Daily</c:v>
                </c:pt>
                <c:pt idx="1">
                  <c:v>Every 2 days</c:v>
                </c:pt>
                <c:pt idx="2">
                  <c:v>Weekly</c:v>
                </c:pt>
                <c:pt idx="3">
                  <c:v>Bi-weekly</c:v>
                </c:pt>
              </c:strCache>
            </c:strRef>
          </c:cat>
          <c:val>
            <c:numRef>
              <c:f>Hoja1!$C$30:$C$33</c:f>
              <c:numCache>
                <c:formatCode>0%</c:formatCode>
                <c:ptCount val="4"/>
                <c:pt idx="0">
                  <c:v>9.0999999999999998E-2</c:v>
                </c:pt>
                <c:pt idx="1">
                  <c:v>9.0999999999999998E-2</c:v>
                </c:pt>
                <c:pt idx="2">
                  <c:v>0.77300000000000002</c:v>
                </c:pt>
                <c:pt idx="3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82F-4C72-A06E-D089ED70674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431430446194224"/>
          <c:y val="0.32283464566929132"/>
          <c:w val="0.18733267716535434"/>
          <c:h val="0.52931321084864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Demand, Supply &amp; Inventory - Glove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'Supply Planning'!$A$43</c:f>
              <c:strCache>
                <c:ptCount val="1"/>
                <c:pt idx="0">
                  <c:v>Demand Glove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'Supply Planning'!$C$37:$BJ$37</c:f>
              <c:numCache>
                <c:formatCode>mmm\-yy</c:formatCode>
                <c:ptCount val="60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  <c:pt idx="25">
                  <c:v>45689</c:v>
                </c:pt>
                <c:pt idx="26">
                  <c:v>45717</c:v>
                </c:pt>
                <c:pt idx="27">
                  <c:v>45748</c:v>
                </c:pt>
                <c:pt idx="28">
                  <c:v>45778</c:v>
                </c:pt>
                <c:pt idx="29">
                  <c:v>45809</c:v>
                </c:pt>
                <c:pt idx="30">
                  <c:v>45839</c:v>
                </c:pt>
                <c:pt idx="31">
                  <c:v>45870</c:v>
                </c:pt>
                <c:pt idx="32">
                  <c:v>45901</c:v>
                </c:pt>
                <c:pt idx="33">
                  <c:v>45931</c:v>
                </c:pt>
                <c:pt idx="34">
                  <c:v>45962</c:v>
                </c:pt>
                <c:pt idx="35">
                  <c:v>45992</c:v>
                </c:pt>
                <c:pt idx="36">
                  <c:v>46023</c:v>
                </c:pt>
                <c:pt idx="37">
                  <c:v>46054</c:v>
                </c:pt>
                <c:pt idx="38">
                  <c:v>46082</c:v>
                </c:pt>
                <c:pt idx="39">
                  <c:v>46113</c:v>
                </c:pt>
                <c:pt idx="40">
                  <c:v>46143</c:v>
                </c:pt>
                <c:pt idx="41">
                  <c:v>46174</c:v>
                </c:pt>
                <c:pt idx="42">
                  <c:v>46204</c:v>
                </c:pt>
                <c:pt idx="43">
                  <c:v>46235</c:v>
                </c:pt>
                <c:pt idx="44">
                  <c:v>46266</c:v>
                </c:pt>
                <c:pt idx="45">
                  <c:v>46296</c:v>
                </c:pt>
                <c:pt idx="46">
                  <c:v>46327</c:v>
                </c:pt>
                <c:pt idx="47">
                  <c:v>46357</c:v>
                </c:pt>
                <c:pt idx="48">
                  <c:v>46388</c:v>
                </c:pt>
                <c:pt idx="49">
                  <c:v>46419</c:v>
                </c:pt>
                <c:pt idx="50">
                  <c:v>46447</c:v>
                </c:pt>
                <c:pt idx="51">
                  <c:v>46478</c:v>
                </c:pt>
                <c:pt idx="52">
                  <c:v>46508</c:v>
                </c:pt>
                <c:pt idx="53">
                  <c:v>46539</c:v>
                </c:pt>
                <c:pt idx="54">
                  <c:v>46569</c:v>
                </c:pt>
                <c:pt idx="55">
                  <c:v>46600</c:v>
                </c:pt>
                <c:pt idx="56">
                  <c:v>46631</c:v>
                </c:pt>
                <c:pt idx="57">
                  <c:v>46661</c:v>
                </c:pt>
                <c:pt idx="58">
                  <c:v>46692</c:v>
                </c:pt>
                <c:pt idx="59">
                  <c:v>46722</c:v>
                </c:pt>
              </c:numCache>
            </c:numRef>
          </c:cat>
          <c:val>
            <c:numRef>
              <c:f>'Supply Planning'!$C$43:$BJ$43</c:f>
              <c:numCache>
                <c:formatCode>0.00</c:formatCode>
                <c:ptCount val="6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1.1759806393737477</c:v>
                </c:pt>
                <c:pt idx="7">
                  <c:v>1.8815690229979964</c:v>
                </c:pt>
                <c:pt idx="8">
                  <c:v>3.2927457902464941</c:v>
                </c:pt>
                <c:pt idx="9">
                  <c:v>4.4687264296202418</c:v>
                </c:pt>
                <c:pt idx="10">
                  <c:v>5.4095109411192395</c:v>
                </c:pt>
                <c:pt idx="11">
                  <c:v>7.2910799641172357</c:v>
                </c:pt>
                <c:pt idx="12">
                  <c:v>173.0002255558062</c:v>
                </c:pt>
                <c:pt idx="13">
                  <c:v>188.00022888914307</c:v>
                </c:pt>
                <c:pt idx="14">
                  <c:v>256.80028533365049</c:v>
                </c:pt>
                <c:pt idx="15">
                  <c:v>225.00026000028899</c:v>
                </c:pt>
                <c:pt idx="16">
                  <c:v>226.50002600002892</c:v>
                </c:pt>
                <c:pt idx="17">
                  <c:v>228.00026000028899</c:v>
                </c:pt>
                <c:pt idx="18">
                  <c:v>248.00028222253587</c:v>
                </c:pt>
                <c:pt idx="19">
                  <c:v>254.00028222253582</c:v>
                </c:pt>
                <c:pt idx="20">
                  <c:v>332.40036933374364</c:v>
                </c:pt>
                <c:pt idx="21">
                  <c:v>282.89999999999998</c:v>
                </c:pt>
                <c:pt idx="22">
                  <c:v>284.66698296331441</c:v>
                </c:pt>
                <c:pt idx="23">
                  <c:v>300.66700074111196</c:v>
                </c:pt>
                <c:pt idx="24">
                  <c:v>302.39999999999986</c:v>
                </c:pt>
                <c:pt idx="25">
                  <c:v>303.74999999999989</c:v>
                </c:pt>
                <c:pt idx="26">
                  <c:v>412.1158129175945</c:v>
                </c:pt>
                <c:pt idx="27">
                  <c:v>340.35226698507239</c:v>
                </c:pt>
                <c:pt idx="28">
                  <c:v>355.49999999999989</c:v>
                </c:pt>
                <c:pt idx="29">
                  <c:v>373.04999999999984</c:v>
                </c:pt>
                <c:pt idx="30">
                  <c:v>382.5167037861915</c:v>
                </c:pt>
                <c:pt idx="31">
                  <c:v>385.18930957683739</c:v>
                </c:pt>
                <c:pt idx="32">
                  <c:v>480.66815144766161</c:v>
                </c:pt>
                <c:pt idx="33">
                  <c:v>376.18930957683716</c:v>
                </c:pt>
                <c:pt idx="34">
                  <c:v>385.18930957683739</c:v>
                </c:pt>
                <c:pt idx="35">
                  <c:v>403.22767260387263</c:v>
                </c:pt>
                <c:pt idx="36">
                  <c:v>404.40000000000003</c:v>
                </c:pt>
                <c:pt idx="37">
                  <c:v>406.0004577782862</c:v>
                </c:pt>
                <c:pt idx="38">
                  <c:v>513.60057066730099</c:v>
                </c:pt>
                <c:pt idx="39">
                  <c:v>408.00000000000006</c:v>
                </c:pt>
                <c:pt idx="40">
                  <c:v>426.00052000057798</c:v>
                </c:pt>
                <c:pt idx="41">
                  <c:v>432.00052000057798</c:v>
                </c:pt>
                <c:pt idx="42">
                  <c:v>508.00056444507163</c:v>
                </c:pt>
                <c:pt idx="43">
                  <c:v>516</c:v>
                </c:pt>
                <c:pt idx="44">
                  <c:v>664.80073866748728</c:v>
                </c:pt>
                <c:pt idx="45">
                  <c:v>545.4</c:v>
                </c:pt>
                <c:pt idx="46">
                  <c:v>574.66730518589463</c:v>
                </c:pt>
                <c:pt idx="47">
                  <c:v>601.33400148222393</c:v>
                </c:pt>
                <c:pt idx="48">
                  <c:v>602.16666666666674</c:v>
                </c:pt>
                <c:pt idx="49">
                  <c:v>604.94064999999978</c:v>
                </c:pt>
                <c:pt idx="50">
                  <c:v>665.67588986401506</c:v>
                </c:pt>
                <c:pt idx="51">
                  <c:v>609</c:v>
                </c:pt>
                <c:pt idx="52">
                  <c:v>609.58855971985884</c:v>
                </c:pt>
                <c:pt idx="53">
                  <c:v>616.16337516658427</c:v>
                </c:pt>
                <c:pt idx="54">
                  <c:v>617.625</c:v>
                </c:pt>
                <c:pt idx="55">
                  <c:v>620.25</c:v>
                </c:pt>
                <c:pt idx="56">
                  <c:v>675.83802010537954</c:v>
                </c:pt>
                <c:pt idx="57">
                  <c:v>622.5</c:v>
                </c:pt>
                <c:pt idx="58">
                  <c:v>626.25</c:v>
                </c:pt>
                <c:pt idx="59">
                  <c:v>629.81475300120007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8A-4C3B-8CE7-E02C6E7775A1}"/>
            </c:ext>
          </c:extLst>
        </c:ser>
        <c:ser>
          <c:idx val="1"/>
          <c:order val="1"/>
          <c:tx>
            <c:strRef>
              <c:f>'Supply Planning'!$A$44</c:f>
              <c:strCache>
                <c:ptCount val="1"/>
                <c:pt idx="0">
                  <c:v>Supply Glove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'Supply Planning'!$C$37:$BJ$37</c:f>
              <c:numCache>
                <c:formatCode>mmm\-yy</c:formatCode>
                <c:ptCount val="60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  <c:pt idx="25">
                  <c:v>45689</c:v>
                </c:pt>
                <c:pt idx="26">
                  <c:v>45717</c:v>
                </c:pt>
                <c:pt idx="27">
                  <c:v>45748</c:v>
                </c:pt>
                <c:pt idx="28">
                  <c:v>45778</c:v>
                </c:pt>
                <c:pt idx="29">
                  <c:v>45809</c:v>
                </c:pt>
                <c:pt idx="30">
                  <c:v>45839</c:v>
                </c:pt>
                <c:pt idx="31">
                  <c:v>45870</c:v>
                </c:pt>
                <c:pt idx="32">
                  <c:v>45901</c:v>
                </c:pt>
                <c:pt idx="33">
                  <c:v>45931</c:v>
                </c:pt>
                <c:pt idx="34">
                  <c:v>45962</c:v>
                </c:pt>
                <c:pt idx="35">
                  <c:v>45992</c:v>
                </c:pt>
                <c:pt idx="36">
                  <c:v>46023</c:v>
                </c:pt>
                <c:pt idx="37">
                  <c:v>46054</c:v>
                </c:pt>
                <c:pt idx="38">
                  <c:v>46082</c:v>
                </c:pt>
                <c:pt idx="39">
                  <c:v>46113</c:v>
                </c:pt>
                <c:pt idx="40">
                  <c:v>46143</c:v>
                </c:pt>
                <c:pt idx="41">
                  <c:v>46174</c:v>
                </c:pt>
                <c:pt idx="42">
                  <c:v>46204</c:v>
                </c:pt>
                <c:pt idx="43">
                  <c:v>46235</c:v>
                </c:pt>
                <c:pt idx="44">
                  <c:v>46266</c:v>
                </c:pt>
                <c:pt idx="45">
                  <c:v>46296</c:v>
                </c:pt>
                <c:pt idx="46">
                  <c:v>46327</c:v>
                </c:pt>
                <c:pt idx="47">
                  <c:v>46357</c:v>
                </c:pt>
                <c:pt idx="48">
                  <c:v>46388</c:v>
                </c:pt>
                <c:pt idx="49">
                  <c:v>46419</c:v>
                </c:pt>
                <c:pt idx="50">
                  <c:v>46447</c:v>
                </c:pt>
                <c:pt idx="51">
                  <c:v>46478</c:v>
                </c:pt>
                <c:pt idx="52">
                  <c:v>46508</c:v>
                </c:pt>
                <c:pt idx="53">
                  <c:v>46539</c:v>
                </c:pt>
                <c:pt idx="54">
                  <c:v>46569</c:v>
                </c:pt>
                <c:pt idx="55">
                  <c:v>46600</c:v>
                </c:pt>
                <c:pt idx="56">
                  <c:v>46631</c:v>
                </c:pt>
                <c:pt idx="57">
                  <c:v>46661</c:v>
                </c:pt>
                <c:pt idx="58">
                  <c:v>46692</c:v>
                </c:pt>
                <c:pt idx="59">
                  <c:v>46722</c:v>
                </c:pt>
              </c:numCache>
            </c:numRef>
          </c:cat>
          <c:val>
            <c:numRef>
              <c:f>'Supply Planning'!$C$44:$BJ$44</c:f>
              <c:numCache>
                <c:formatCode>0.00</c:formatCode>
                <c:ptCount val="6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1.6595596443484026</c:v>
                </c:pt>
                <c:pt idx="4">
                  <c:v>2.6552954309574441</c:v>
                </c:pt>
                <c:pt idx="5">
                  <c:v>4.646767004175528</c:v>
                </c:pt>
                <c:pt idx="6">
                  <c:v>0</c:v>
                </c:pt>
                <c:pt idx="7">
                  <c:v>2.5036283548524692</c:v>
                </c:pt>
                <c:pt idx="8">
                  <c:v>6.5283360271735233</c:v>
                </c:pt>
                <c:pt idx="9">
                  <c:v>238.80327331266361</c:v>
                </c:pt>
                <c:pt idx="10">
                  <c:v>26.964579950216631</c:v>
                </c:pt>
                <c:pt idx="11">
                  <c:v>105.15636841088764</c:v>
                </c:pt>
                <c:pt idx="12">
                  <c:v>196.2654257571424</c:v>
                </c:pt>
                <c:pt idx="13">
                  <c:v>196.2849212467265</c:v>
                </c:pt>
                <c:pt idx="14">
                  <c:v>287.20894126236499</c:v>
                </c:pt>
                <c:pt idx="15">
                  <c:v>240.14796274369704</c:v>
                </c:pt>
                <c:pt idx="16">
                  <c:v>235.5840303265187</c:v>
                </c:pt>
                <c:pt idx="17">
                  <c:v>339.25643035519317</c:v>
                </c:pt>
                <c:pt idx="18">
                  <c:v>186.36897465312393</c:v>
                </c:pt>
                <c:pt idx="19">
                  <c:v>258.96115271026974</c:v>
                </c:pt>
                <c:pt idx="20">
                  <c:v>387.21897583936118</c:v>
                </c:pt>
                <c:pt idx="21">
                  <c:v>264.99041627949782</c:v>
                </c:pt>
                <c:pt idx="22">
                  <c:v>287.29872814640288</c:v>
                </c:pt>
                <c:pt idx="23">
                  <c:v>460.17371058074383</c:v>
                </c:pt>
                <c:pt idx="24">
                  <c:v>201.8389543940973</c:v>
                </c:pt>
                <c:pt idx="25">
                  <c:v>325.68182201144748</c:v>
                </c:pt>
                <c:pt idx="26">
                  <c:v>481.44408330960647</c:v>
                </c:pt>
                <c:pt idx="27">
                  <c:v>324.20167408326046</c:v>
                </c:pt>
                <c:pt idx="28">
                  <c:v>365.50056802010863</c:v>
                </c:pt>
                <c:pt idx="29">
                  <c:v>515.00781699616141</c:v>
                </c:pt>
                <c:pt idx="30">
                  <c:v>238.96759693213647</c:v>
                </c:pt>
                <c:pt idx="31">
                  <c:v>398.98924156951745</c:v>
                </c:pt>
                <c:pt idx="32">
                  <c:v>545.38631102410613</c:v>
                </c:pt>
                <c:pt idx="33">
                  <c:v>334.88061321760944</c:v>
                </c:pt>
                <c:pt idx="34">
                  <c:v>391.14881771111374</c:v>
                </c:pt>
                <c:pt idx="35">
                  <c:v>562.49201119167992</c:v>
                </c:pt>
                <c:pt idx="36">
                  <c:v>255.85713565750888</c:v>
                </c:pt>
                <c:pt idx="37">
                  <c:v>432.06116262670412</c:v>
                </c:pt>
                <c:pt idx="38">
                  <c:v>566.31446009419915</c:v>
                </c:pt>
                <c:pt idx="39">
                  <c:v>471.82791121517954</c:v>
                </c:pt>
                <c:pt idx="40">
                  <c:v>444.69148585451916</c:v>
                </c:pt>
                <c:pt idx="41">
                  <c:v>644.45739778106122</c:v>
                </c:pt>
                <c:pt idx="42">
                  <c:v>370.7528784513587</c:v>
                </c:pt>
                <c:pt idx="43">
                  <c:v>560.59188860394534</c:v>
                </c:pt>
                <c:pt idx="44">
                  <c:v>763.62199666684296</c:v>
                </c:pt>
                <c:pt idx="45">
                  <c:v>497.47588375713406</c:v>
                </c:pt>
                <c:pt idx="46">
                  <c:v>590.61709592749037</c:v>
                </c:pt>
                <c:pt idx="47">
                  <c:v>698.01008927021996</c:v>
                </c:pt>
                <c:pt idx="48">
                  <c:v>522.52729413893667</c:v>
                </c:pt>
                <c:pt idx="49">
                  <c:v>606.91193250406423</c:v>
                </c:pt>
                <c:pt idx="50">
                  <c:v>699.92950246278451</c:v>
                </c:pt>
                <c:pt idx="51">
                  <c:v>587.75677880965577</c:v>
                </c:pt>
                <c:pt idx="52">
                  <c:v>613.53501856001742</c:v>
                </c:pt>
                <c:pt idx="53">
                  <c:v>697.31358665183075</c:v>
                </c:pt>
                <c:pt idx="54">
                  <c:v>542.95471066555615</c:v>
                </c:pt>
                <c:pt idx="55">
                  <c:v>626.62148546795379</c:v>
                </c:pt>
                <c:pt idx="56">
                  <c:v>703.72718645372822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8A-4C3B-8CE7-E02C6E7775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35158096"/>
        <c:axId val="1135158928"/>
      </c:barChart>
      <c:lineChart>
        <c:grouping val="standard"/>
        <c:varyColors val="0"/>
        <c:ser>
          <c:idx val="2"/>
          <c:order val="2"/>
          <c:tx>
            <c:strRef>
              <c:f>'Supply Planning'!$A$45</c:f>
              <c:strCache>
                <c:ptCount val="1"/>
                <c:pt idx="0">
                  <c:v>Inventory Glove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'Supply Planning'!$C$37:$BJ$37</c:f>
              <c:numCache>
                <c:formatCode>mmm\-yy</c:formatCode>
                <c:ptCount val="60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  <c:pt idx="25">
                  <c:v>45689</c:v>
                </c:pt>
                <c:pt idx="26">
                  <c:v>45717</c:v>
                </c:pt>
                <c:pt idx="27">
                  <c:v>45748</c:v>
                </c:pt>
                <c:pt idx="28">
                  <c:v>45778</c:v>
                </c:pt>
                <c:pt idx="29">
                  <c:v>45809</c:v>
                </c:pt>
                <c:pt idx="30">
                  <c:v>45839</c:v>
                </c:pt>
                <c:pt idx="31">
                  <c:v>45870</c:v>
                </c:pt>
                <c:pt idx="32">
                  <c:v>45901</c:v>
                </c:pt>
                <c:pt idx="33">
                  <c:v>45931</c:v>
                </c:pt>
                <c:pt idx="34">
                  <c:v>45962</c:v>
                </c:pt>
                <c:pt idx="35">
                  <c:v>45992</c:v>
                </c:pt>
                <c:pt idx="36">
                  <c:v>46023</c:v>
                </c:pt>
                <c:pt idx="37">
                  <c:v>46054</c:v>
                </c:pt>
                <c:pt idx="38">
                  <c:v>46082</c:v>
                </c:pt>
                <c:pt idx="39">
                  <c:v>46113</c:v>
                </c:pt>
                <c:pt idx="40">
                  <c:v>46143</c:v>
                </c:pt>
                <c:pt idx="41">
                  <c:v>46174</c:v>
                </c:pt>
                <c:pt idx="42">
                  <c:v>46204</c:v>
                </c:pt>
                <c:pt idx="43">
                  <c:v>46235</c:v>
                </c:pt>
                <c:pt idx="44">
                  <c:v>46266</c:v>
                </c:pt>
                <c:pt idx="45">
                  <c:v>46296</c:v>
                </c:pt>
                <c:pt idx="46">
                  <c:v>46327</c:v>
                </c:pt>
                <c:pt idx="47">
                  <c:v>46357</c:v>
                </c:pt>
                <c:pt idx="48">
                  <c:v>46388</c:v>
                </c:pt>
                <c:pt idx="49">
                  <c:v>46419</c:v>
                </c:pt>
                <c:pt idx="50">
                  <c:v>46447</c:v>
                </c:pt>
                <c:pt idx="51">
                  <c:v>46478</c:v>
                </c:pt>
                <c:pt idx="52">
                  <c:v>46508</c:v>
                </c:pt>
                <c:pt idx="53">
                  <c:v>46539</c:v>
                </c:pt>
                <c:pt idx="54">
                  <c:v>46569</c:v>
                </c:pt>
                <c:pt idx="55">
                  <c:v>46600</c:v>
                </c:pt>
                <c:pt idx="56">
                  <c:v>46631</c:v>
                </c:pt>
                <c:pt idx="57">
                  <c:v>46661</c:v>
                </c:pt>
                <c:pt idx="58">
                  <c:v>46692</c:v>
                </c:pt>
                <c:pt idx="59">
                  <c:v>46722</c:v>
                </c:pt>
              </c:numCache>
            </c:numRef>
          </c:cat>
          <c:val>
            <c:numRef>
              <c:f>'Supply Planning'!$C$45:$BJ$45</c:f>
              <c:numCache>
                <c:formatCode>0.00</c:formatCode>
                <c:ptCount val="6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1.6595596443484026</c:v>
                </c:pt>
                <c:pt idx="5">
                  <c:v>4.3148550753058466</c:v>
                </c:pt>
                <c:pt idx="6">
                  <c:v>7.7856414401076268</c:v>
                </c:pt>
                <c:pt idx="7">
                  <c:v>5.9040724171096306</c:v>
                </c:pt>
                <c:pt idx="8">
                  <c:v>5.1149549817156057</c:v>
                </c:pt>
                <c:pt idx="9">
                  <c:v>7.1745645792688872</c:v>
                </c:pt>
                <c:pt idx="10">
                  <c:v>240.56832695081326</c:v>
                </c:pt>
                <c:pt idx="11">
                  <c:v>260.24182693691267</c:v>
                </c:pt>
                <c:pt idx="12">
                  <c:v>192.39796979199411</c:v>
                </c:pt>
                <c:pt idx="13">
                  <c:v>200.66316665999344</c:v>
                </c:pt>
                <c:pt idx="14">
                  <c:v>140.14780257306944</c:v>
                </c:pt>
                <c:pt idx="15">
                  <c:v>202.35648383514544</c:v>
                </c:pt>
                <c:pt idx="16">
                  <c:v>216.00442057881355</c:v>
                </c:pt>
                <c:pt idx="17">
                  <c:v>223.58819090504326</c:v>
                </c:pt>
                <c:pt idx="18">
                  <c:v>314.84433903770054</c:v>
                </c:pt>
                <c:pt idx="19">
                  <c:v>247.21303146828865</c:v>
                </c:pt>
                <c:pt idx="20">
                  <c:v>173.77381484481475</c:v>
                </c:pt>
                <c:pt idx="21">
                  <c:v>278.09279068417595</c:v>
                </c:pt>
                <c:pt idx="22">
                  <c:v>258.41622400035936</c:v>
                </c:pt>
                <c:pt idx="23">
                  <c:v>245.04795140565028</c:v>
                </c:pt>
                <c:pt idx="24">
                  <c:v>402.82166198639425</c:v>
                </c:pt>
                <c:pt idx="25">
                  <c:v>300.91061638049166</c:v>
                </c:pt>
                <c:pt idx="26">
                  <c:v>214.47662547434464</c:v>
                </c:pt>
                <c:pt idx="27">
                  <c:v>355.56844179887872</c:v>
                </c:pt>
                <c:pt idx="28">
                  <c:v>324.27011588213929</c:v>
                </c:pt>
                <c:pt idx="29">
                  <c:v>316.72068390224808</c:v>
                </c:pt>
                <c:pt idx="30">
                  <c:v>449.21179711221799</c:v>
                </c:pt>
                <c:pt idx="31">
                  <c:v>302.99008446751708</c:v>
                </c:pt>
                <c:pt idx="32">
                  <c:v>221.31117458937291</c:v>
                </c:pt>
                <c:pt idx="33">
                  <c:v>390.50817603664194</c:v>
                </c:pt>
                <c:pt idx="34">
                  <c:v>340.19947967741399</c:v>
                </c:pt>
                <c:pt idx="35">
                  <c:v>328.12062478465509</c:v>
                </c:pt>
                <c:pt idx="36">
                  <c:v>486.21263597633498</c:v>
                </c:pt>
                <c:pt idx="37">
                  <c:v>336.06931385555765</c:v>
                </c:pt>
                <c:pt idx="38">
                  <c:v>254.52990581496078</c:v>
                </c:pt>
                <c:pt idx="39">
                  <c:v>412.84436590915988</c:v>
                </c:pt>
                <c:pt idx="40">
                  <c:v>458.67175712376144</c:v>
                </c:pt>
                <c:pt idx="41">
                  <c:v>471.36272297770262</c:v>
                </c:pt>
                <c:pt idx="42">
                  <c:v>607.81955631369215</c:v>
                </c:pt>
                <c:pt idx="43">
                  <c:v>462.57243476505084</c:v>
                </c:pt>
                <c:pt idx="44">
                  <c:v>358.3635847015089</c:v>
                </c:pt>
                <c:pt idx="45">
                  <c:v>576.58558136835188</c:v>
                </c:pt>
                <c:pt idx="46">
                  <c:v>499.3941599395913</c:v>
                </c:pt>
                <c:pt idx="47">
                  <c:v>488.67725438485775</c:v>
                </c:pt>
                <c:pt idx="48">
                  <c:v>584.52067698841097</c:v>
                </c:pt>
                <c:pt idx="49">
                  <c:v>502.10732112734786</c:v>
                </c:pt>
                <c:pt idx="50">
                  <c:v>443.34336376739702</c:v>
                </c:pt>
                <c:pt idx="51">
                  <c:v>534.27286623018153</c:v>
                </c:pt>
                <c:pt idx="52">
                  <c:v>512.44108531997847</c:v>
                </c:pt>
                <c:pt idx="53">
                  <c:v>509.81272871341162</c:v>
                </c:pt>
                <c:pt idx="54">
                  <c:v>589.50131536524236</c:v>
                </c:pt>
                <c:pt idx="55">
                  <c:v>512.20602603079851</c:v>
                </c:pt>
                <c:pt idx="56">
                  <c:v>462.98949139337276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8A-4C3B-8CE7-E02C6E7775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5158096"/>
        <c:axId val="1135158928"/>
      </c:lineChart>
      <c:dateAx>
        <c:axId val="113515809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158928"/>
        <c:crosses val="autoZero"/>
        <c:auto val="1"/>
        <c:lblOffset val="100"/>
        <c:baseTimeUnit val="months"/>
      </c:dateAx>
      <c:valAx>
        <c:axId val="113515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15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4870B-36E3-4D5F-AC64-A374C82F3881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PE"/>
        </a:p>
      </dgm:t>
    </dgm:pt>
    <dgm:pt modelId="{273C30B9-D2F7-4644-AFA5-27C163C6298E}">
      <dgm:prSet phldrT="[Texto]"/>
      <dgm:spPr>
        <a:solidFill>
          <a:srgbClr val="002060"/>
        </a:solidFill>
      </dgm:spPr>
      <dgm:t>
        <a:bodyPr/>
        <a:lstStyle/>
        <a:p>
          <a:r>
            <a:rPr lang="es-PE" dirty="0"/>
            <a:t> </a:t>
          </a:r>
        </a:p>
      </dgm:t>
    </dgm:pt>
    <dgm:pt modelId="{0476C5A0-D914-4C24-858A-B8807F0051CE}" type="parTrans" cxnId="{E2F45CDC-FA9D-430E-BD13-C859FF2ADC26}">
      <dgm:prSet/>
      <dgm:spPr/>
      <dgm:t>
        <a:bodyPr/>
        <a:lstStyle/>
        <a:p>
          <a:endParaRPr lang="es-PE"/>
        </a:p>
      </dgm:t>
    </dgm:pt>
    <dgm:pt modelId="{3984A1A1-689E-467F-86C8-08BF21B9884A}" type="sibTrans" cxnId="{E2F45CDC-FA9D-430E-BD13-C859FF2ADC26}">
      <dgm:prSet/>
      <dgm:spPr/>
      <dgm:t>
        <a:bodyPr/>
        <a:lstStyle/>
        <a:p>
          <a:endParaRPr lang="es-PE"/>
        </a:p>
      </dgm:t>
    </dgm:pt>
    <dgm:pt modelId="{EAFCBADA-0AFE-42D2-BFC7-C38E7B221860}">
      <dgm:prSet phldrT="[Texto]"/>
      <dgm:spPr>
        <a:solidFill>
          <a:srgbClr val="002060"/>
        </a:solidFill>
      </dgm:spPr>
      <dgm:t>
        <a:bodyPr/>
        <a:lstStyle/>
        <a:p>
          <a:r>
            <a:rPr lang="es-PE" dirty="0"/>
            <a:t> </a:t>
          </a:r>
        </a:p>
      </dgm:t>
    </dgm:pt>
    <dgm:pt modelId="{A1C9AC03-34EB-4016-876E-8A6C3D2E49BA}" type="parTrans" cxnId="{784CB1D4-BD55-42FD-827F-3DFF063E52B0}">
      <dgm:prSet/>
      <dgm:spPr/>
      <dgm:t>
        <a:bodyPr/>
        <a:lstStyle/>
        <a:p>
          <a:endParaRPr lang="es-PE"/>
        </a:p>
      </dgm:t>
    </dgm:pt>
    <dgm:pt modelId="{F27B8809-0DFA-4C35-9E79-C2BEAA51C926}" type="sibTrans" cxnId="{784CB1D4-BD55-42FD-827F-3DFF063E52B0}">
      <dgm:prSet/>
      <dgm:spPr/>
      <dgm:t>
        <a:bodyPr/>
        <a:lstStyle/>
        <a:p>
          <a:endParaRPr lang="es-PE"/>
        </a:p>
      </dgm:t>
    </dgm:pt>
    <dgm:pt modelId="{20DB5498-583B-4719-A461-D8E1B18B5C3B}">
      <dgm:prSet phldrT="[Texto]" custT="1"/>
      <dgm:spPr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6040" tIns="66040" rIns="66040" bIns="66040" numCol="1" spcCol="1270" anchor="ctr" anchorCtr="0"/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gm:t>
    </dgm:pt>
    <dgm:pt modelId="{9B822EFE-C0C8-4E51-9EAA-0989D988A0B6}" type="parTrans" cxnId="{22E72CA7-7918-486A-988B-1680E4CC14F0}">
      <dgm:prSet/>
      <dgm:spPr/>
      <dgm:t>
        <a:bodyPr/>
        <a:lstStyle/>
        <a:p>
          <a:endParaRPr lang="es-PE"/>
        </a:p>
      </dgm:t>
    </dgm:pt>
    <dgm:pt modelId="{62FE25DF-4B65-49DC-AD96-251135B1D024}" type="sibTrans" cxnId="{22E72CA7-7918-486A-988B-1680E4CC14F0}">
      <dgm:prSet/>
      <dgm:spPr/>
      <dgm:t>
        <a:bodyPr/>
        <a:lstStyle/>
        <a:p>
          <a:endParaRPr lang="es-PE"/>
        </a:p>
      </dgm:t>
    </dgm:pt>
    <dgm:pt modelId="{D318C48C-A228-4B40-8893-88AE6BE5E12F}">
      <dgm:prSet phldrT="[Texto]" custT="1"/>
      <dgm:spPr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6040" tIns="66040" rIns="66040" bIns="66040" numCol="1" spcCol="1270" anchor="ctr" anchorCtr="0"/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gm:t>
    </dgm:pt>
    <dgm:pt modelId="{A459EF80-AD96-4AC3-B3B6-362A27294C90}" type="parTrans" cxnId="{495756D5-16C6-4026-B88E-6D1BF773CADF}">
      <dgm:prSet/>
      <dgm:spPr/>
      <dgm:t>
        <a:bodyPr/>
        <a:lstStyle/>
        <a:p>
          <a:endParaRPr lang="es-PE"/>
        </a:p>
      </dgm:t>
    </dgm:pt>
    <dgm:pt modelId="{415296C5-23B8-4FAE-8120-4EDDD7E06249}" type="sibTrans" cxnId="{495756D5-16C6-4026-B88E-6D1BF773CADF}">
      <dgm:prSet/>
      <dgm:spPr/>
      <dgm:t>
        <a:bodyPr/>
        <a:lstStyle/>
        <a:p>
          <a:endParaRPr lang="es-PE"/>
        </a:p>
      </dgm:t>
    </dgm:pt>
    <dgm:pt modelId="{7614F534-C54F-4B5B-A48F-1204D554A9F0}">
      <dgm:prSet phldrT="[Texto]" custT="1"/>
      <dgm:spPr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6040" tIns="66040" rIns="66040" bIns="66040" numCol="1" spcCol="1270" anchor="ctr" anchorCtr="0"/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gm:t>
    </dgm:pt>
    <dgm:pt modelId="{F41F96FE-AE2C-483F-85F7-2DEA1E33196E}" type="parTrans" cxnId="{96B416FB-75F4-478E-8C13-B59F42BC0A7B}">
      <dgm:prSet/>
      <dgm:spPr/>
      <dgm:t>
        <a:bodyPr/>
        <a:lstStyle/>
        <a:p>
          <a:endParaRPr lang="es-PE"/>
        </a:p>
      </dgm:t>
    </dgm:pt>
    <dgm:pt modelId="{153BFA0D-38F0-44F9-A56E-1430F44F1FA6}" type="sibTrans" cxnId="{96B416FB-75F4-478E-8C13-B59F42BC0A7B}">
      <dgm:prSet/>
      <dgm:spPr/>
      <dgm:t>
        <a:bodyPr/>
        <a:lstStyle/>
        <a:p>
          <a:endParaRPr lang="es-PE"/>
        </a:p>
      </dgm:t>
    </dgm:pt>
    <dgm:pt modelId="{F929B901-615F-4F41-AD37-C9F6A698B094}" type="pres">
      <dgm:prSet presAssocID="{50A4870B-36E3-4D5F-AC64-A374C82F3881}" presName="cycle" presStyleCnt="0">
        <dgm:presLayoutVars>
          <dgm:dir/>
          <dgm:resizeHandles val="exact"/>
        </dgm:presLayoutVars>
      </dgm:prSet>
      <dgm:spPr/>
    </dgm:pt>
    <dgm:pt modelId="{D4F74F05-4FDD-453C-9EA4-B1B22F72D91C}" type="pres">
      <dgm:prSet presAssocID="{273C30B9-D2F7-4644-AFA5-27C163C6298E}" presName="node" presStyleLbl="node1" presStyleIdx="0" presStyleCnt="5">
        <dgm:presLayoutVars>
          <dgm:bulletEnabled val="1"/>
        </dgm:presLayoutVars>
      </dgm:prSet>
      <dgm:spPr/>
    </dgm:pt>
    <dgm:pt modelId="{24AC92CD-4E7D-4C23-AE0A-67F07E6F9EA0}" type="pres">
      <dgm:prSet presAssocID="{3984A1A1-689E-467F-86C8-08BF21B9884A}" presName="sibTrans" presStyleLbl="sibTrans2D1" presStyleIdx="0" presStyleCnt="5"/>
      <dgm:spPr/>
    </dgm:pt>
    <dgm:pt modelId="{6C097B26-F68F-4F4F-ABBE-3CD4A1EB89B2}" type="pres">
      <dgm:prSet presAssocID="{3984A1A1-689E-467F-86C8-08BF21B9884A}" presName="connectorText" presStyleLbl="sibTrans2D1" presStyleIdx="0" presStyleCnt="5"/>
      <dgm:spPr/>
    </dgm:pt>
    <dgm:pt modelId="{2D9A6113-78C4-4A1E-B584-886E2815718D}" type="pres">
      <dgm:prSet presAssocID="{EAFCBADA-0AFE-42D2-BFC7-C38E7B221860}" presName="node" presStyleLbl="node1" presStyleIdx="1" presStyleCnt="5" custRadScaleRad="99899" custRadScaleInc="499">
        <dgm:presLayoutVars>
          <dgm:bulletEnabled val="1"/>
        </dgm:presLayoutVars>
      </dgm:prSet>
      <dgm:spPr/>
    </dgm:pt>
    <dgm:pt modelId="{1F9BE643-879E-417A-A10F-3CB4FB0BD8BB}" type="pres">
      <dgm:prSet presAssocID="{F27B8809-0DFA-4C35-9E79-C2BEAA51C926}" presName="sibTrans" presStyleLbl="sibTrans2D1" presStyleIdx="1" presStyleCnt="5"/>
      <dgm:spPr/>
    </dgm:pt>
    <dgm:pt modelId="{112452A0-5324-4A80-9DCF-149478813797}" type="pres">
      <dgm:prSet presAssocID="{F27B8809-0DFA-4C35-9E79-C2BEAA51C926}" presName="connectorText" presStyleLbl="sibTrans2D1" presStyleIdx="1" presStyleCnt="5"/>
      <dgm:spPr/>
    </dgm:pt>
    <dgm:pt modelId="{11FB1533-9CE3-4B07-92BD-8FA3806BCF68}" type="pres">
      <dgm:prSet presAssocID="{20DB5498-583B-4719-A461-D8E1B18B5C3B}" presName="node" presStyleLbl="node1" presStyleIdx="2" presStyleCnt="5">
        <dgm:presLayoutVars>
          <dgm:bulletEnabled val="1"/>
        </dgm:presLayoutVars>
      </dgm:prSet>
      <dgm:spPr>
        <a:xfrm>
          <a:off x="3129820" y="2728555"/>
          <a:ext cx="1180336" cy="1180336"/>
        </a:xfrm>
        <a:prstGeom prst="ellipse">
          <a:avLst/>
        </a:prstGeom>
      </dgm:spPr>
    </dgm:pt>
    <dgm:pt modelId="{1745DB52-6913-4A42-9B90-919D09BC0C52}" type="pres">
      <dgm:prSet presAssocID="{62FE25DF-4B65-49DC-AD96-251135B1D024}" presName="sibTrans" presStyleLbl="sibTrans2D1" presStyleIdx="2" presStyleCnt="5"/>
      <dgm:spPr/>
    </dgm:pt>
    <dgm:pt modelId="{F4C7F68D-41DC-468E-B187-CB913C6769F2}" type="pres">
      <dgm:prSet presAssocID="{62FE25DF-4B65-49DC-AD96-251135B1D024}" presName="connectorText" presStyleLbl="sibTrans2D1" presStyleIdx="2" presStyleCnt="5"/>
      <dgm:spPr/>
    </dgm:pt>
    <dgm:pt modelId="{D2D2630B-A4C6-49DF-B08F-12FF8AE98D32}" type="pres">
      <dgm:prSet presAssocID="{D318C48C-A228-4B40-8893-88AE6BE5E12F}" presName="node" presStyleLbl="node1" presStyleIdx="3" presStyleCnt="5">
        <dgm:presLayoutVars>
          <dgm:bulletEnabled val="1"/>
        </dgm:presLayoutVars>
      </dgm:prSet>
      <dgm:spPr>
        <a:xfrm>
          <a:off x="1357671" y="2728555"/>
          <a:ext cx="1180336" cy="1180336"/>
        </a:xfrm>
        <a:prstGeom prst="ellipse">
          <a:avLst/>
        </a:prstGeom>
      </dgm:spPr>
    </dgm:pt>
    <dgm:pt modelId="{A62F8B77-EE46-495F-9C2D-D018D8D23AC4}" type="pres">
      <dgm:prSet presAssocID="{415296C5-23B8-4FAE-8120-4EDDD7E06249}" presName="sibTrans" presStyleLbl="sibTrans2D1" presStyleIdx="3" presStyleCnt="5"/>
      <dgm:spPr/>
    </dgm:pt>
    <dgm:pt modelId="{020ABE92-C569-4912-95DE-2CF1F3243747}" type="pres">
      <dgm:prSet presAssocID="{415296C5-23B8-4FAE-8120-4EDDD7E06249}" presName="connectorText" presStyleLbl="sibTrans2D1" presStyleIdx="3" presStyleCnt="5"/>
      <dgm:spPr/>
    </dgm:pt>
    <dgm:pt modelId="{3B32ACCB-F57E-4822-9520-055B679A28A8}" type="pres">
      <dgm:prSet presAssocID="{7614F534-C54F-4B5B-A48F-1204D554A9F0}" presName="node" presStyleLbl="node1" presStyleIdx="4" presStyleCnt="5">
        <dgm:presLayoutVars>
          <dgm:bulletEnabled val="1"/>
        </dgm:presLayoutVars>
      </dgm:prSet>
      <dgm:spPr>
        <a:xfrm>
          <a:off x="810047" y="1043141"/>
          <a:ext cx="1180336" cy="1180336"/>
        </a:xfrm>
        <a:prstGeom prst="ellipse">
          <a:avLst/>
        </a:prstGeom>
      </dgm:spPr>
    </dgm:pt>
    <dgm:pt modelId="{6509C914-8E3F-46E3-88B0-90388631E723}" type="pres">
      <dgm:prSet presAssocID="{153BFA0D-38F0-44F9-A56E-1430F44F1FA6}" presName="sibTrans" presStyleLbl="sibTrans2D1" presStyleIdx="4" presStyleCnt="5"/>
      <dgm:spPr/>
    </dgm:pt>
    <dgm:pt modelId="{9D57AF80-EA37-42E2-A64D-06E155B9E07D}" type="pres">
      <dgm:prSet presAssocID="{153BFA0D-38F0-44F9-A56E-1430F44F1FA6}" presName="connectorText" presStyleLbl="sibTrans2D1" presStyleIdx="4" presStyleCnt="5"/>
      <dgm:spPr/>
    </dgm:pt>
  </dgm:ptLst>
  <dgm:cxnLst>
    <dgm:cxn modelId="{210A0C00-FB96-4205-83C0-146D930EF09E}" type="presOf" srcId="{153BFA0D-38F0-44F9-A56E-1430F44F1FA6}" destId="{6509C914-8E3F-46E3-88B0-90388631E723}" srcOrd="0" destOrd="0" presId="urn:microsoft.com/office/officeart/2005/8/layout/cycle2"/>
    <dgm:cxn modelId="{11EB9E0D-54FE-4813-9B0B-D58F4D368B4C}" type="presOf" srcId="{F27B8809-0DFA-4C35-9E79-C2BEAA51C926}" destId="{112452A0-5324-4A80-9DCF-149478813797}" srcOrd="1" destOrd="0" presId="urn:microsoft.com/office/officeart/2005/8/layout/cycle2"/>
    <dgm:cxn modelId="{F4A5F513-04DE-4A72-B758-542A9ED2C1FA}" type="presOf" srcId="{273C30B9-D2F7-4644-AFA5-27C163C6298E}" destId="{D4F74F05-4FDD-453C-9EA4-B1B22F72D91C}" srcOrd="0" destOrd="0" presId="urn:microsoft.com/office/officeart/2005/8/layout/cycle2"/>
    <dgm:cxn modelId="{DF20AD62-F775-4832-976D-8CC2149E095A}" type="presOf" srcId="{EAFCBADA-0AFE-42D2-BFC7-C38E7B221860}" destId="{2D9A6113-78C4-4A1E-B584-886E2815718D}" srcOrd="0" destOrd="0" presId="urn:microsoft.com/office/officeart/2005/8/layout/cycle2"/>
    <dgm:cxn modelId="{BA509A65-2051-4F20-A965-2F236536B1AD}" type="presOf" srcId="{7614F534-C54F-4B5B-A48F-1204D554A9F0}" destId="{3B32ACCB-F57E-4822-9520-055B679A28A8}" srcOrd="0" destOrd="0" presId="urn:microsoft.com/office/officeart/2005/8/layout/cycle2"/>
    <dgm:cxn modelId="{614CB86C-C0C7-4EBF-BC4B-C0A1D038BB32}" type="presOf" srcId="{20DB5498-583B-4719-A461-D8E1B18B5C3B}" destId="{11FB1533-9CE3-4B07-92BD-8FA3806BCF68}" srcOrd="0" destOrd="0" presId="urn:microsoft.com/office/officeart/2005/8/layout/cycle2"/>
    <dgm:cxn modelId="{13ABB353-A765-43AB-B3DA-374EB616D098}" type="presOf" srcId="{62FE25DF-4B65-49DC-AD96-251135B1D024}" destId="{1745DB52-6913-4A42-9B90-919D09BC0C52}" srcOrd="0" destOrd="0" presId="urn:microsoft.com/office/officeart/2005/8/layout/cycle2"/>
    <dgm:cxn modelId="{9762C957-D66A-4305-9304-D3DA4AD6F48F}" type="presOf" srcId="{D318C48C-A228-4B40-8893-88AE6BE5E12F}" destId="{D2D2630B-A4C6-49DF-B08F-12FF8AE98D32}" srcOrd="0" destOrd="0" presId="urn:microsoft.com/office/officeart/2005/8/layout/cycle2"/>
    <dgm:cxn modelId="{167A7396-3B25-445A-8A80-5D35885F95C2}" type="presOf" srcId="{3984A1A1-689E-467F-86C8-08BF21B9884A}" destId="{24AC92CD-4E7D-4C23-AE0A-67F07E6F9EA0}" srcOrd="0" destOrd="0" presId="urn:microsoft.com/office/officeart/2005/8/layout/cycle2"/>
    <dgm:cxn modelId="{22E72CA7-7918-486A-988B-1680E4CC14F0}" srcId="{50A4870B-36E3-4D5F-AC64-A374C82F3881}" destId="{20DB5498-583B-4719-A461-D8E1B18B5C3B}" srcOrd="2" destOrd="0" parTransId="{9B822EFE-C0C8-4E51-9EAA-0989D988A0B6}" sibTransId="{62FE25DF-4B65-49DC-AD96-251135B1D024}"/>
    <dgm:cxn modelId="{64A4E8C8-A30D-42F2-B76C-8FA4011C3BE2}" type="presOf" srcId="{50A4870B-36E3-4D5F-AC64-A374C82F3881}" destId="{F929B901-615F-4F41-AD37-C9F6A698B094}" srcOrd="0" destOrd="0" presId="urn:microsoft.com/office/officeart/2005/8/layout/cycle2"/>
    <dgm:cxn modelId="{6E671BCC-BAFA-47E7-9969-E53E0B1F3020}" type="presOf" srcId="{3984A1A1-689E-467F-86C8-08BF21B9884A}" destId="{6C097B26-F68F-4F4F-ABBE-3CD4A1EB89B2}" srcOrd="1" destOrd="0" presId="urn:microsoft.com/office/officeart/2005/8/layout/cycle2"/>
    <dgm:cxn modelId="{784CB1D4-BD55-42FD-827F-3DFF063E52B0}" srcId="{50A4870B-36E3-4D5F-AC64-A374C82F3881}" destId="{EAFCBADA-0AFE-42D2-BFC7-C38E7B221860}" srcOrd="1" destOrd="0" parTransId="{A1C9AC03-34EB-4016-876E-8A6C3D2E49BA}" sibTransId="{F27B8809-0DFA-4C35-9E79-C2BEAA51C926}"/>
    <dgm:cxn modelId="{495756D5-16C6-4026-B88E-6D1BF773CADF}" srcId="{50A4870B-36E3-4D5F-AC64-A374C82F3881}" destId="{D318C48C-A228-4B40-8893-88AE6BE5E12F}" srcOrd="3" destOrd="0" parTransId="{A459EF80-AD96-4AC3-B3B6-362A27294C90}" sibTransId="{415296C5-23B8-4FAE-8120-4EDDD7E06249}"/>
    <dgm:cxn modelId="{E2F45CDC-FA9D-430E-BD13-C859FF2ADC26}" srcId="{50A4870B-36E3-4D5F-AC64-A374C82F3881}" destId="{273C30B9-D2F7-4644-AFA5-27C163C6298E}" srcOrd="0" destOrd="0" parTransId="{0476C5A0-D914-4C24-858A-B8807F0051CE}" sibTransId="{3984A1A1-689E-467F-86C8-08BF21B9884A}"/>
    <dgm:cxn modelId="{067CC6E1-C805-499A-B794-246E764DA89E}" type="presOf" srcId="{415296C5-23B8-4FAE-8120-4EDDD7E06249}" destId="{A62F8B77-EE46-495F-9C2D-D018D8D23AC4}" srcOrd="0" destOrd="0" presId="urn:microsoft.com/office/officeart/2005/8/layout/cycle2"/>
    <dgm:cxn modelId="{FA5A0EE7-0F6E-4F53-BC7E-A3D07757D37F}" type="presOf" srcId="{F27B8809-0DFA-4C35-9E79-C2BEAA51C926}" destId="{1F9BE643-879E-417A-A10F-3CB4FB0BD8BB}" srcOrd="0" destOrd="0" presId="urn:microsoft.com/office/officeart/2005/8/layout/cycle2"/>
    <dgm:cxn modelId="{773703F1-1E3C-4645-91B1-AD40728C3362}" type="presOf" srcId="{415296C5-23B8-4FAE-8120-4EDDD7E06249}" destId="{020ABE92-C569-4912-95DE-2CF1F3243747}" srcOrd="1" destOrd="0" presId="urn:microsoft.com/office/officeart/2005/8/layout/cycle2"/>
    <dgm:cxn modelId="{D7553CF4-9206-4B1F-8994-6CE788C906A4}" type="presOf" srcId="{153BFA0D-38F0-44F9-A56E-1430F44F1FA6}" destId="{9D57AF80-EA37-42E2-A64D-06E155B9E07D}" srcOrd="1" destOrd="0" presId="urn:microsoft.com/office/officeart/2005/8/layout/cycle2"/>
    <dgm:cxn modelId="{B8E00FF9-27F6-45FF-9676-ADBE31EB195F}" type="presOf" srcId="{62FE25DF-4B65-49DC-AD96-251135B1D024}" destId="{F4C7F68D-41DC-468E-B187-CB913C6769F2}" srcOrd="1" destOrd="0" presId="urn:microsoft.com/office/officeart/2005/8/layout/cycle2"/>
    <dgm:cxn modelId="{96B416FB-75F4-478E-8C13-B59F42BC0A7B}" srcId="{50A4870B-36E3-4D5F-AC64-A374C82F3881}" destId="{7614F534-C54F-4B5B-A48F-1204D554A9F0}" srcOrd="4" destOrd="0" parTransId="{F41F96FE-AE2C-483F-85F7-2DEA1E33196E}" sibTransId="{153BFA0D-38F0-44F9-A56E-1430F44F1FA6}"/>
    <dgm:cxn modelId="{9FDBD419-1FAC-4998-8888-910797B685BA}" type="presParOf" srcId="{F929B901-615F-4F41-AD37-C9F6A698B094}" destId="{D4F74F05-4FDD-453C-9EA4-B1B22F72D91C}" srcOrd="0" destOrd="0" presId="urn:microsoft.com/office/officeart/2005/8/layout/cycle2"/>
    <dgm:cxn modelId="{10FFFF29-5B17-4459-B0BC-721C2A0F19CB}" type="presParOf" srcId="{F929B901-615F-4F41-AD37-C9F6A698B094}" destId="{24AC92CD-4E7D-4C23-AE0A-67F07E6F9EA0}" srcOrd="1" destOrd="0" presId="urn:microsoft.com/office/officeart/2005/8/layout/cycle2"/>
    <dgm:cxn modelId="{8C4F70E2-3881-4A3C-95FB-74404DBAFC4B}" type="presParOf" srcId="{24AC92CD-4E7D-4C23-AE0A-67F07E6F9EA0}" destId="{6C097B26-F68F-4F4F-ABBE-3CD4A1EB89B2}" srcOrd="0" destOrd="0" presId="urn:microsoft.com/office/officeart/2005/8/layout/cycle2"/>
    <dgm:cxn modelId="{40282564-2DEA-4652-A49F-6BA02791459C}" type="presParOf" srcId="{F929B901-615F-4F41-AD37-C9F6A698B094}" destId="{2D9A6113-78C4-4A1E-B584-886E2815718D}" srcOrd="2" destOrd="0" presId="urn:microsoft.com/office/officeart/2005/8/layout/cycle2"/>
    <dgm:cxn modelId="{9B246191-9F01-42EF-A7C5-AC065C81664F}" type="presParOf" srcId="{F929B901-615F-4F41-AD37-C9F6A698B094}" destId="{1F9BE643-879E-417A-A10F-3CB4FB0BD8BB}" srcOrd="3" destOrd="0" presId="urn:microsoft.com/office/officeart/2005/8/layout/cycle2"/>
    <dgm:cxn modelId="{1FD37A8A-B980-49FB-A3DB-626CCDD19969}" type="presParOf" srcId="{1F9BE643-879E-417A-A10F-3CB4FB0BD8BB}" destId="{112452A0-5324-4A80-9DCF-149478813797}" srcOrd="0" destOrd="0" presId="urn:microsoft.com/office/officeart/2005/8/layout/cycle2"/>
    <dgm:cxn modelId="{0E8546DC-9607-45E9-A77E-60ED9BD28B4D}" type="presParOf" srcId="{F929B901-615F-4F41-AD37-C9F6A698B094}" destId="{11FB1533-9CE3-4B07-92BD-8FA3806BCF68}" srcOrd="4" destOrd="0" presId="urn:microsoft.com/office/officeart/2005/8/layout/cycle2"/>
    <dgm:cxn modelId="{94E13C77-F0E4-4A54-9A0E-9CC5281A6AFA}" type="presParOf" srcId="{F929B901-615F-4F41-AD37-C9F6A698B094}" destId="{1745DB52-6913-4A42-9B90-919D09BC0C52}" srcOrd="5" destOrd="0" presId="urn:microsoft.com/office/officeart/2005/8/layout/cycle2"/>
    <dgm:cxn modelId="{62101DE4-01E8-45F6-9831-45DC68EB9DAE}" type="presParOf" srcId="{1745DB52-6913-4A42-9B90-919D09BC0C52}" destId="{F4C7F68D-41DC-468E-B187-CB913C6769F2}" srcOrd="0" destOrd="0" presId="urn:microsoft.com/office/officeart/2005/8/layout/cycle2"/>
    <dgm:cxn modelId="{13292787-2919-4D47-8B77-F493C2326683}" type="presParOf" srcId="{F929B901-615F-4F41-AD37-C9F6A698B094}" destId="{D2D2630B-A4C6-49DF-B08F-12FF8AE98D32}" srcOrd="6" destOrd="0" presId="urn:microsoft.com/office/officeart/2005/8/layout/cycle2"/>
    <dgm:cxn modelId="{25C086C2-D73C-44A4-AF9C-389FA37AFB51}" type="presParOf" srcId="{F929B901-615F-4F41-AD37-C9F6A698B094}" destId="{A62F8B77-EE46-495F-9C2D-D018D8D23AC4}" srcOrd="7" destOrd="0" presId="urn:microsoft.com/office/officeart/2005/8/layout/cycle2"/>
    <dgm:cxn modelId="{BFCD8F2A-A34A-4B45-9977-7248A2555FAF}" type="presParOf" srcId="{A62F8B77-EE46-495F-9C2D-D018D8D23AC4}" destId="{020ABE92-C569-4912-95DE-2CF1F3243747}" srcOrd="0" destOrd="0" presId="urn:microsoft.com/office/officeart/2005/8/layout/cycle2"/>
    <dgm:cxn modelId="{7B246FC7-CCDA-4EEF-9B27-C5BFD15F81C6}" type="presParOf" srcId="{F929B901-615F-4F41-AD37-C9F6A698B094}" destId="{3B32ACCB-F57E-4822-9520-055B679A28A8}" srcOrd="8" destOrd="0" presId="urn:microsoft.com/office/officeart/2005/8/layout/cycle2"/>
    <dgm:cxn modelId="{C49ED12E-02C4-45C2-846D-2451B088DB9F}" type="presParOf" srcId="{F929B901-615F-4F41-AD37-C9F6A698B094}" destId="{6509C914-8E3F-46E3-88B0-90388631E723}" srcOrd="9" destOrd="0" presId="urn:microsoft.com/office/officeart/2005/8/layout/cycle2"/>
    <dgm:cxn modelId="{CDFB0820-8520-4C4F-9DFA-CC54C34639BB}" type="presParOf" srcId="{6509C914-8E3F-46E3-88B0-90388631E723}" destId="{9D57AF80-EA37-42E2-A64D-06E155B9E07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74F05-4FDD-453C-9EA4-B1B22F72D91C}">
      <dsp:nvSpPr>
        <dsp:cNvPr id="0" name=""/>
        <dsp:cNvSpPr/>
      </dsp:nvSpPr>
      <dsp:spPr>
        <a:xfrm>
          <a:off x="2243746" y="1498"/>
          <a:ext cx="1180336" cy="1180336"/>
        </a:xfrm>
        <a:prstGeom prst="ellipse">
          <a:avLst/>
        </a:prstGeom>
        <a:solidFill>
          <a:srgbClr val="002060"/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/>
            <a:t> </a:t>
          </a:r>
        </a:p>
      </dsp:txBody>
      <dsp:txXfrm>
        <a:off x="2416602" y="174354"/>
        <a:ext cx="834624" cy="834624"/>
      </dsp:txXfrm>
    </dsp:sp>
    <dsp:sp modelId="{24AC92CD-4E7D-4C23-AE0A-67F07E6F9EA0}">
      <dsp:nvSpPr>
        <dsp:cNvPr id="0" name=""/>
        <dsp:cNvSpPr/>
      </dsp:nvSpPr>
      <dsp:spPr>
        <a:xfrm rot="2167772">
          <a:off x="3385954" y="910527"/>
          <a:ext cx="315211" cy="3983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800" kern="1200"/>
        </a:p>
      </dsp:txBody>
      <dsp:txXfrm>
        <a:off x="3395047" y="962322"/>
        <a:ext cx="220648" cy="239017"/>
      </dsp:txXfrm>
    </dsp:sp>
    <dsp:sp modelId="{2D9A6113-78C4-4A1E-B584-886E2815718D}">
      <dsp:nvSpPr>
        <dsp:cNvPr id="0" name=""/>
        <dsp:cNvSpPr/>
      </dsp:nvSpPr>
      <dsp:spPr>
        <a:xfrm>
          <a:off x="3677449" y="1048104"/>
          <a:ext cx="1180336" cy="1180336"/>
        </a:xfrm>
        <a:prstGeom prst="ellipse">
          <a:avLst/>
        </a:prstGeom>
        <a:solidFill>
          <a:srgbClr val="002060"/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/>
            <a:t> </a:t>
          </a:r>
        </a:p>
      </dsp:txBody>
      <dsp:txXfrm>
        <a:off x="3850305" y="1220960"/>
        <a:ext cx="834624" cy="834624"/>
      </dsp:txXfrm>
    </dsp:sp>
    <dsp:sp modelId="{1F9BE643-879E-417A-A10F-3CB4FB0BD8BB}">
      <dsp:nvSpPr>
        <dsp:cNvPr id="0" name=""/>
        <dsp:cNvSpPr/>
      </dsp:nvSpPr>
      <dsp:spPr>
        <a:xfrm rot="6482991">
          <a:off x="3840951" y="2270943"/>
          <a:ext cx="311159" cy="3983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800" kern="1200"/>
        </a:p>
      </dsp:txBody>
      <dsp:txXfrm rot="10800000">
        <a:off x="3902087" y="2306239"/>
        <a:ext cx="217811" cy="239017"/>
      </dsp:txXfrm>
    </dsp:sp>
    <dsp:sp modelId="{11FB1533-9CE3-4B07-92BD-8FA3806BCF68}">
      <dsp:nvSpPr>
        <dsp:cNvPr id="0" name=""/>
        <dsp:cNvSpPr/>
      </dsp:nvSpPr>
      <dsp:spPr>
        <a:xfrm>
          <a:off x="3129820" y="2728555"/>
          <a:ext cx="1180336" cy="1180336"/>
        </a:xfrm>
        <a:prstGeom prst="ellipse">
          <a:avLst/>
        </a:prstGeom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sp:txBody>
      <dsp:txXfrm>
        <a:off x="3302676" y="2901411"/>
        <a:ext cx="834624" cy="834624"/>
      </dsp:txXfrm>
    </dsp:sp>
    <dsp:sp modelId="{1745DB52-6913-4A42-9B90-919D09BC0C52}">
      <dsp:nvSpPr>
        <dsp:cNvPr id="0" name=""/>
        <dsp:cNvSpPr/>
      </dsp:nvSpPr>
      <dsp:spPr>
        <a:xfrm rot="10800000">
          <a:off x="2685961" y="3119541"/>
          <a:ext cx="313660" cy="3983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800" kern="1200"/>
        </a:p>
      </dsp:txBody>
      <dsp:txXfrm rot="10800000">
        <a:off x="2780059" y="3199214"/>
        <a:ext cx="219562" cy="239017"/>
      </dsp:txXfrm>
    </dsp:sp>
    <dsp:sp modelId="{D2D2630B-A4C6-49DF-B08F-12FF8AE98D32}">
      <dsp:nvSpPr>
        <dsp:cNvPr id="0" name=""/>
        <dsp:cNvSpPr/>
      </dsp:nvSpPr>
      <dsp:spPr>
        <a:xfrm>
          <a:off x="1357671" y="2728555"/>
          <a:ext cx="1180336" cy="1180336"/>
        </a:xfrm>
        <a:prstGeom prst="ellipse">
          <a:avLst/>
        </a:prstGeom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sp:txBody>
      <dsp:txXfrm>
        <a:off x="1530527" y="2901411"/>
        <a:ext cx="834624" cy="834624"/>
      </dsp:txXfrm>
    </dsp:sp>
    <dsp:sp modelId="{A62F8B77-EE46-495F-9C2D-D018D8D23AC4}">
      <dsp:nvSpPr>
        <dsp:cNvPr id="0" name=""/>
        <dsp:cNvSpPr/>
      </dsp:nvSpPr>
      <dsp:spPr>
        <a:xfrm rot="15120000">
          <a:off x="1519940" y="2285277"/>
          <a:ext cx="313660" cy="3983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800" kern="1200"/>
        </a:p>
      </dsp:txBody>
      <dsp:txXfrm rot="10800000">
        <a:off x="1581528" y="2409696"/>
        <a:ext cx="219562" cy="239017"/>
      </dsp:txXfrm>
    </dsp:sp>
    <dsp:sp modelId="{3B32ACCB-F57E-4822-9520-055B679A28A8}">
      <dsp:nvSpPr>
        <dsp:cNvPr id="0" name=""/>
        <dsp:cNvSpPr/>
      </dsp:nvSpPr>
      <dsp:spPr>
        <a:xfrm>
          <a:off x="810047" y="1043141"/>
          <a:ext cx="1180336" cy="1180336"/>
        </a:xfrm>
        <a:prstGeom prst="ellipse">
          <a:avLst/>
        </a:prstGeom>
        <a:solidFill>
          <a:srgbClr val="002060"/>
        </a:solidFill>
        <a:ln w="19050" cap="rnd" cmpd="sng" algn="ctr">
          <a:solidFill>
            <a:srgbClr val="EBEBEB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5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 </a:t>
          </a:r>
        </a:p>
      </dsp:txBody>
      <dsp:txXfrm>
        <a:off x="982903" y="1215997"/>
        <a:ext cx="834624" cy="834624"/>
      </dsp:txXfrm>
    </dsp:sp>
    <dsp:sp modelId="{6509C914-8E3F-46E3-88B0-90388631E723}">
      <dsp:nvSpPr>
        <dsp:cNvPr id="0" name=""/>
        <dsp:cNvSpPr/>
      </dsp:nvSpPr>
      <dsp:spPr>
        <a:xfrm rot="19440000">
          <a:off x="1953052" y="918524"/>
          <a:ext cx="313660" cy="3983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800" kern="1200"/>
        </a:p>
      </dsp:txBody>
      <dsp:txXfrm>
        <a:off x="1962038" y="1025852"/>
        <a:ext cx="219562" cy="239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5FFFFF6-EB93-4713-6605-4A0A8CB513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153D23-3549-B2B8-94E4-5FA6ABFD09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3320C-DCDE-4A04-ACFA-51BF1F11B036}" type="datetimeFigureOut">
              <a:rPr lang="es-PE" smtClean="0"/>
              <a:t>15/12/2022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95BA3-3A19-DB15-AEE9-0204717536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22A725-E228-E161-68C7-D4BAFDD867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BDF32-BD6D-4756-9226-C53A7C35F00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20547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66DFE-ACC4-4031-8B66-43879EE1298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E10D2-0A60-46E1-81B2-228205852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01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err="1"/>
              <a:t>Clean</a:t>
            </a:r>
            <a:r>
              <a:rPr lang="es-PE" dirty="0"/>
              <a:t> </a:t>
            </a:r>
            <a:r>
              <a:rPr lang="es-PE" dirty="0" err="1"/>
              <a:t>difficult</a:t>
            </a:r>
            <a:r>
              <a:rPr lang="es-PE" dirty="0"/>
              <a:t> </a:t>
            </a:r>
            <a:r>
              <a:rPr lang="es-PE" dirty="0" err="1"/>
              <a:t>surfaces</a:t>
            </a:r>
            <a:r>
              <a:rPr lang="es-PE" dirty="0"/>
              <a:t> </a:t>
            </a:r>
            <a:r>
              <a:rPr lang="es-PE" dirty="0" err="1"/>
              <a:t>like</a:t>
            </a:r>
            <a:r>
              <a:rPr lang="es-PE" dirty="0"/>
              <a:t> </a:t>
            </a:r>
            <a:r>
              <a:rPr lang="es-PE" dirty="0" err="1"/>
              <a:t>your</a:t>
            </a:r>
            <a:r>
              <a:rPr lang="es-PE" dirty="0"/>
              <a:t> </a:t>
            </a:r>
            <a:r>
              <a:rPr lang="es-PE" dirty="0" err="1"/>
              <a:t>kitchen</a:t>
            </a:r>
            <a:r>
              <a:rPr lang="es-PE" dirty="0"/>
              <a:t> </a:t>
            </a:r>
            <a:r>
              <a:rPr lang="es-PE" dirty="0" err="1"/>
              <a:t>cabinets</a:t>
            </a:r>
            <a:r>
              <a:rPr lang="es-PE" dirty="0"/>
              <a:t> and </a:t>
            </a:r>
            <a:r>
              <a:rPr lang="es-PE" dirty="0" err="1"/>
              <a:t>you</a:t>
            </a:r>
            <a:r>
              <a:rPr lang="es-PE" dirty="0"/>
              <a:t> Will </a:t>
            </a:r>
            <a:r>
              <a:rPr lang="es-PE" dirty="0" err="1"/>
              <a:t>see</a:t>
            </a:r>
            <a:r>
              <a:rPr lang="es-PE" dirty="0"/>
              <a:t> </a:t>
            </a:r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difference</a:t>
            </a:r>
            <a:r>
              <a:rPr lang="es-PE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10D2-0A60-46E1-81B2-228205852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0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SEGMENTATION: </a:t>
            </a:r>
            <a:r>
              <a:rPr lang="en-US" dirty="0"/>
              <a:t>talk about each segment and differences between them </a:t>
            </a:r>
            <a:endParaRPr lang="es-PE" dirty="0"/>
          </a:p>
          <a:p>
            <a:r>
              <a:rPr lang="en-US" dirty="0"/>
              <a:t>                             mention mkt strategies to find them and target them</a:t>
            </a:r>
          </a:p>
          <a:p>
            <a:r>
              <a:rPr lang="en-US" dirty="0"/>
              <a:t>TARGET MARKET: Describe the one in the middle</a:t>
            </a:r>
          </a:p>
          <a:p>
            <a:r>
              <a:rPr lang="en-US" dirty="0"/>
              <a:t> market size and market share</a:t>
            </a:r>
          </a:p>
          <a:p>
            <a:r>
              <a:rPr lang="en-US" dirty="0"/>
              <a:t> </a:t>
            </a:r>
            <a:r>
              <a:rPr lang="en-US" dirty="0" err="1"/>
              <a:t>Uncertainaties</a:t>
            </a:r>
            <a:r>
              <a:rPr lang="en-US" dirty="0"/>
              <a:t>:     Not sure of </a:t>
            </a:r>
            <a:r>
              <a:rPr lang="en-US" dirty="0" err="1"/>
              <a:t>maret</a:t>
            </a:r>
            <a:r>
              <a:rPr lang="en-US" dirty="0"/>
              <a:t> share of target customer, and mixing two industries and this gets a smaller market share with a </a:t>
            </a:r>
            <a:r>
              <a:rPr lang="en-US" dirty="0" err="1"/>
              <a:t>differenciated</a:t>
            </a:r>
            <a:r>
              <a:rPr lang="en-US" dirty="0"/>
              <a:t> product (not massive like paper towel)</a:t>
            </a:r>
          </a:p>
          <a:p>
            <a:r>
              <a:rPr lang="en-US" dirty="0"/>
              <a:t>BUYING PROCESS: Key steps you need to influence to convince people to buy me instead of competitor</a:t>
            </a:r>
          </a:p>
          <a:p>
            <a:r>
              <a:rPr lang="en-US" dirty="0"/>
              <a:t>Mention communication strategy to avoid competitors to sell to my customer</a:t>
            </a:r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10D2-0A60-46E1-81B2-2282058520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5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Target </a:t>
            </a:r>
            <a:r>
              <a:rPr lang="es-PE" dirty="0" err="1"/>
              <a:t>segment</a:t>
            </a:r>
            <a:endParaRPr lang="es-PE" dirty="0"/>
          </a:p>
          <a:p>
            <a:r>
              <a:rPr lang="es-PE" dirty="0" err="1"/>
              <a:t>Frame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</a:t>
            </a:r>
            <a:r>
              <a:rPr lang="es-PE" dirty="0" err="1"/>
              <a:t>reference</a:t>
            </a:r>
            <a:endParaRPr lang="es-PE" dirty="0"/>
          </a:p>
          <a:p>
            <a:r>
              <a:rPr lang="es-PE" dirty="0"/>
              <a:t>Point </a:t>
            </a:r>
            <a:r>
              <a:rPr lang="es-PE" dirty="0" err="1"/>
              <a:t>of</a:t>
            </a:r>
            <a:r>
              <a:rPr lang="es-PE" dirty="0"/>
              <a:t> </a:t>
            </a:r>
            <a:r>
              <a:rPr lang="es-PE" dirty="0" err="1"/>
              <a:t>differentiation</a:t>
            </a:r>
            <a:endParaRPr lang="es-PE" dirty="0"/>
          </a:p>
          <a:p>
            <a:r>
              <a:rPr lang="es-PE" dirty="0"/>
              <a:t>Reason </a:t>
            </a:r>
            <a:r>
              <a:rPr lang="es-PE" dirty="0" err="1"/>
              <a:t>to</a:t>
            </a:r>
            <a:r>
              <a:rPr lang="es-PE" dirty="0"/>
              <a:t> </a:t>
            </a:r>
            <a:r>
              <a:rPr lang="es-PE" dirty="0" err="1"/>
              <a:t>believe</a:t>
            </a:r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10D2-0A60-46E1-81B2-2282058520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9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CHANNEL:</a:t>
            </a:r>
          </a:p>
          <a:p>
            <a:r>
              <a:rPr lang="es-PE" dirty="0" err="1"/>
              <a:t>We</a:t>
            </a:r>
            <a:r>
              <a:rPr lang="es-PE" dirty="0"/>
              <a:t> </a:t>
            </a:r>
            <a:r>
              <a:rPr lang="es-PE" dirty="0" err="1"/>
              <a:t>begin</a:t>
            </a:r>
            <a:r>
              <a:rPr lang="es-PE" dirty="0"/>
              <a:t> in </a:t>
            </a:r>
            <a:r>
              <a:rPr lang="es-PE" dirty="0" err="1"/>
              <a:t>Midwest</a:t>
            </a:r>
            <a:r>
              <a:rPr lang="es-PE" dirty="0"/>
              <a:t> </a:t>
            </a:r>
          </a:p>
          <a:p>
            <a:r>
              <a:rPr lang="es-PE" dirty="0" err="1"/>
              <a:t>Growth</a:t>
            </a:r>
            <a:r>
              <a:rPr lang="es-PE" dirty="0"/>
              <a:t> </a:t>
            </a:r>
            <a:r>
              <a:rPr lang="es-PE" dirty="0" err="1"/>
              <a:t>strategy</a:t>
            </a:r>
            <a:r>
              <a:rPr lang="es-PE" dirty="0"/>
              <a:t>: </a:t>
            </a:r>
            <a:r>
              <a:rPr lang="es-PE" dirty="0" err="1"/>
              <a:t>expand</a:t>
            </a:r>
            <a:r>
              <a:rPr lang="es-PE" dirty="0"/>
              <a:t> in </a:t>
            </a:r>
            <a:r>
              <a:rPr lang="es-PE" dirty="0" err="1"/>
              <a:t>retailers</a:t>
            </a:r>
            <a:r>
              <a:rPr lang="es-PE" dirty="0"/>
              <a:t> (Walmart Target)</a:t>
            </a:r>
          </a:p>
          <a:p>
            <a:r>
              <a:rPr lang="es-PE" dirty="0"/>
              <a:t>PRICE: </a:t>
            </a:r>
            <a:r>
              <a:rPr lang="es-PE" dirty="0" err="1"/>
              <a:t>Consider</a:t>
            </a:r>
            <a:r>
              <a:rPr lang="es-PE" dirty="0"/>
              <a:t> </a:t>
            </a:r>
            <a:r>
              <a:rPr lang="es-PE" dirty="0" err="1"/>
              <a:t>to</a:t>
            </a:r>
            <a:r>
              <a:rPr lang="es-PE" dirty="0"/>
              <a:t> </a:t>
            </a:r>
            <a:r>
              <a:rPr lang="es-PE" dirty="0" err="1"/>
              <a:t>estimate</a:t>
            </a:r>
            <a:r>
              <a:rPr lang="es-PE" dirty="0"/>
              <a:t> </a:t>
            </a:r>
            <a:r>
              <a:rPr lang="es-PE" dirty="0" err="1"/>
              <a:t>customer</a:t>
            </a:r>
            <a:r>
              <a:rPr lang="es-PE" dirty="0"/>
              <a:t> </a:t>
            </a:r>
            <a:r>
              <a:rPr lang="es-PE" dirty="0" err="1"/>
              <a:t>research</a:t>
            </a:r>
            <a:r>
              <a:rPr lang="es-PE" dirty="0"/>
              <a:t> (</a:t>
            </a:r>
            <a:r>
              <a:rPr lang="es-PE" dirty="0" err="1"/>
              <a:t>willingness</a:t>
            </a:r>
            <a:r>
              <a:rPr lang="es-PE" dirty="0"/>
              <a:t> </a:t>
            </a:r>
            <a:r>
              <a:rPr lang="es-PE" dirty="0" err="1"/>
              <a:t>to</a:t>
            </a:r>
            <a:r>
              <a:rPr lang="es-PE" dirty="0"/>
              <a:t> </a:t>
            </a:r>
            <a:r>
              <a:rPr lang="es-PE" dirty="0" err="1"/>
              <a:t>pay</a:t>
            </a:r>
            <a:r>
              <a:rPr lang="es-PE" dirty="0"/>
              <a:t>), </a:t>
            </a:r>
            <a:r>
              <a:rPr lang="es-PE" dirty="0" err="1"/>
              <a:t>margins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50% </a:t>
            </a:r>
            <a:r>
              <a:rPr lang="es-PE" dirty="0" err="1"/>
              <a:t>for</a:t>
            </a:r>
            <a:r>
              <a:rPr lang="es-PE" dirty="0"/>
              <a:t> </a:t>
            </a:r>
            <a:r>
              <a:rPr lang="es-PE" dirty="0" err="1"/>
              <a:t>retailers</a:t>
            </a:r>
            <a:endParaRPr lang="es-PE" dirty="0"/>
          </a:p>
          <a:p>
            <a:r>
              <a:rPr lang="es-PE" dirty="0"/>
              <a:t>PRODUCT: </a:t>
            </a:r>
            <a:r>
              <a:rPr lang="en-US" altLang="ko-KR" dirty="0"/>
              <a:t>Swiffer extension for existing P&amp;G Markets</a:t>
            </a:r>
          </a:p>
          <a:p>
            <a:r>
              <a:rPr lang="en-US" altLang="ko-KR" dirty="0"/>
              <a:t>Linked to brand as a competitive advantage </a:t>
            </a:r>
            <a:endParaRPr lang="ko-KR" altLang="en-US" dirty="0"/>
          </a:p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10D2-0A60-46E1-81B2-2282058520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0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10D2-0A60-46E1-81B2-2282058520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46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10D2-0A60-46E1-81B2-2282058520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7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5671-43B7-4F27-B466-AC8E7E177E96}" type="datetime1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93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D432-1FFC-4AE6-AEC3-20C155A48C78}" type="datetime1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74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D27D-5B6C-4954-B7B0-985699EA3744}" type="datetime1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539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9AE3-A04F-49D4-9F71-760519103649}" type="datetime1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812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6CE88-509B-4EE8-8731-199E072A57D7}" type="datetime1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6531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2C5D-1940-4641-AF12-AF4F109AF4A2}" type="datetime1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88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AA66-51FB-4036-B490-1425FED1E932}" type="datetime1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074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9307-96AF-482D-ABA5-C4C883E08B37}" type="datetime1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074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4102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91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C417-712C-4087-8590-D3E798BAA6D0}" type="datetime1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08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E10B-77E8-42F9-A540-2EB039B75025}" type="datetime1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27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B44F5-C4F5-4540-9976-52ECE624E8A0}" type="datetime1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55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FED7-65F6-4464-8357-F8D7FB7CC836}" type="datetime1">
              <a:rPr lang="en-IN" smtClean="0"/>
              <a:t>15-12-2022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81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286A-A711-4D93-8402-1B27A6A617DC}" type="datetime1">
              <a:rPr lang="en-IN" smtClean="0"/>
              <a:t>15-12-2022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78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26D2-D4A5-459D-9646-B37C4B2A4D8B}" type="datetime1">
              <a:rPr lang="en-IN" smtClean="0"/>
              <a:t>15-12-2022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33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34A5-381A-4078-BFEE-BBBCFBDABFEC}" type="datetime1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52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AF12-28B9-4B21-BFE5-BF601FF76230}" type="datetime1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53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0ED85-C635-44E2-8C28-17D70560A111}" type="datetime1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032A21-A4BF-41AF-9775-72AA8CF9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58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jpeg"/><Relationship Id="rId9" Type="http://schemas.openxmlformats.org/officeDocument/2006/relationships/image" Target="../media/image6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1.jpeg"/><Relationship Id="rId7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18" Type="http://schemas.openxmlformats.org/officeDocument/2006/relationships/image" Target="../media/image8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0.png"/><Relationship Id="rId17" Type="http://schemas.openxmlformats.org/officeDocument/2006/relationships/image" Target="../media/image45.svg"/><Relationship Id="rId2" Type="http://schemas.openxmlformats.org/officeDocument/2006/relationships/image" Target="../media/image6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9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19" Type="http://schemas.openxmlformats.org/officeDocument/2006/relationships/hyperlink" Target="https://pngimg.com/download/18916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hyperlink" Target="https://svgsilh.com/009688/image/311681.html" TargetMode="External"/><Relationship Id="rId18" Type="http://schemas.openxmlformats.org/officeDocument/2006/relationships/image" Target="../media/image97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17" Type="http://schemas.openxmlformats.org/officeDocument/2006/relationships/image" Target="../media/image96.svg"/><Relationship Id="rId2" Type="http://schemas.openxmlformats.org/officeDocument/2006/relationships/image" Target="../media/image62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ngimg.com/download/18916" TargetMode="External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5" Type="http://schemas.openxmlformats.org/officeDocument/2006/relationships/image" Target="../media/image94.svg"/><Relationship Id="rId10" Type="http://schemas.openxmlformats.org/officeDocument/2006/relationships/image" Target="../media/image90.svg"/><Relationship Id="rId19" Type="http://schemas.openxmlformats.org/officeDocument/2006/relationships/image" Target="../media/image98.svg"/><Relationship Id="rId4" Type="http://schemas.openxmlformats.org/officeDocument/2006/relationships/image" Target="../media/image86.svg"/><Relationship Id="rId9" Type="http://schemas.openxmlformats.org/officeDocument/2006/relationships/image" Target="../media/image89.png"/><Relationship Id="rId1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hyperlink" Target="https://svgsilh.com/009688/image/311681.html" TargetMode="External"/><Relationship Id="rId18" Type="http://schemas.openxmlformats.org/officeDocument/2006/relationships/image" Target="../media/image97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17" Type="http://schemas.openxmlformats.org/officeDocument/2006/relationships/image" Target="../media/image96.svg"/><Relationship Id="rId2" Type="http://schemas.openxmlformats.org/officeDocument/2006/relationships/image" Target="../media/image62.png"/><Relationship Id="rId16" Type="http://schemas.openxmlformats.org/officeDocument/2006/relationships/image" Target="../media/image95.png"/><Relationship Id="rId20" Type="http://schemas.openxmlformats.org/officeDocument/2006/relationships/image" Target="../media/image10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svg"/><Relationship Id="rId10" Type="http://schemas.openxmlformats.org/officeDocument/2006/relationships/image" Target="../media/image90.svg"/><Relationship Id="rId19" Type="http://schemas.openxmlformats.org/officeDocument/2006/relationships/image" Target="../media/image98.svg"/><Relationship Id="rId4" Type="http://schemas.openxmlformats.org/officeDocument/2006/relationships/hyperlink" Target="https://pngimg.com/download/18916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hyperlink" Target="https://svgsilh.com/009688/image/311681.html" TargetMode="External"/><Relationship Id="rId18" Type="http://schemas.openxmlformats.org/officeDocument/2006/relationships/image" Target="../media/image97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17" Type="http://schemas.openxmlformats.org/officeDocument/2006/relationships/image" Target="../media/image96.svg"/><Relationship Id="rId2" Type="http://schemas.openxmlformats.org/officeDocument/2006/relationships/image" Target="../media/image62.png"/><Relationship Id="rId16" Type="http://schemas.openxmlformats.org/officeDocument/2006/relationships/image" Target="../media/image95.png"/><Relationship Id="rId20" Type="http://schemas.openxmlformats.org/officeDocument/2006/relationships/image" Target="../media/image101.jpe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ngimg.com/download/18916" TargetMode="External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5" Type="http://schemas.openxmlformats.org/officeDocument/2006/relationships/image" Target="../media/image94.svg"/><Relationship Id="rId10" Type="http://schemas.openxmlformats.org/officeDocument/2006/relationships/image" Target="../media/image90.svg"/><Relationship Id="rId19" Type="http://schemas.openxmlformats.org/officeDocument/2006/relationships/image" Target="../media/image98.svg"/><Relationship Id="rId4" Type="http://schemas.openxmlformats.org/officeDocument/2006/relationships/image" Target="../media/image86.svg"/><Relationship Id="rId9" Type="http://schemas.openxmlformats.org/officeDocument/2006/relationships/image" Target="../media/image89.png"/><Relationship Id="rId1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4.png"/><Relationship Id="rId18" Type="http://schemas.openxmlformats.org/officeDocument/2006/relationships/image" Target="../media/image119.sv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svg"/><Relationship Id="rId17" Type="http://schemas.openxmlformats.org/officeDocument/2006/relationships/image" Target="../media/image118.png"/><Relationship Id="rId2" Type="http://schemas.openxmlformats.org/officeDocument/2006/relationships/image" Target="../media/image62.png"/><Relationship Id="rId16" Type="http://schemas.openxmlformats.org/officeDocument/2006/relationships/image" Target="../media/image117.svg"/><Relationship Id="rId20" Type="http://schemas.openxmlformats.org/officeDocument/2006/relationships/image" Target="../media/image1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svg"/><Relationship Id="rId19" Type="http://schemas.openxmlformats.org/officeDocument/2006/relationships/image" Target="../media/image120.png"/><Relationship Id="rId4" Type="http://schemas.openxmlformats.org/officeDocument/2006/relationships/image" Target="../media/image105.svg"/><Relationship Id="rId9" Type="http://schemas.openxmlformats.org/officeDocument/2006/relationships/image" Target="../media/image110.png"/><Relationship Id="rId14" Type="http://schemas.openxmlformats.org/officeDocument/2006/relationships/image" Target="../media/image115.svg"/><Relationship Id="rId22" Type="http://schemas.openxmlformats.org/officeDocument/2006/relationships/image" Target="../media/image1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2DKiZjZOwDae4th-QG75S7wk6SkPqpMR?usp=sharing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5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8.jpe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7.jpeg"/><Relationship Id="rId10" Type="http://schemas.openxmlformats.org/officeDocument/2006/relationships/image" Target="../media/image15.png"/><Relationship Id="rId19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0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logo&#10;&#10;Description automatically generated">
            <a:extLst>
              <a:ext uri="{FF2B5EF4-FFF2-40B4-BE49-F238E27FC236}">
                <a16:creationId xmlns:a16="http://schemas.microsoft.com/office/drawing/2014/main" id="{26344431-3A18-31C2-48F1-315030A4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7DD9D6D9-51E0-EAB8-9865-846F7D8E2CE5}"/>
              </a:ext>
            </a:extLst>
          </p:cNvPr>
          <p:cNvSpPr>
            <a:spLocks noGrp="1"/>
          </p:cNvSpPr>
          <p:nvPr/>
        </p:nvSpPr>
        <p:spPr>
          <a:xfrm>
            <a:off x="7991389" y="5188596"/>
            <a:ext cx="1542477" cy="7659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s-P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P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s-PE" sz="1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0A3DD736-E6C7-5D71-509C-EEBD57AA486B}"/>
              </a:ext>
            </a:extLst>
          </p:cNvPr>
          <p:cNvSpPr>
            <a:spLocks noGrp="1"/>
          </p:cNvSpPr>
          <p:nvPr/>
        </p:nvSpPr>
        <p:spPr>
          <a:xfrm>
            <a:off x="155758" y="4875897"/>
            <a:ext cx="7701068" cy="765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5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Saikeerthana</a:t>
            </a:r>
            <a:r>
              <a:rPr lang="es-PE" sz="15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15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Bobba</a:t>
            </a:r>
            <a:r>
              <a:rPr lang="es-PE" sz="15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PE" sz="15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Surya</a:t>
            </a:r>
            <a:r>
              <a:rPr lang="es-PE" sz="15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15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Jayakumar</a:t>
            </a:r>
            <a:r>
              <a:rPr lang="es-PE" sz="15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Melany Vargas Salas,  </a:t>
            </a:r>
            <a:br>
              <a:rPr lang="es-PE" sz="15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15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Vishnu</a:t>
            </a:r>
            <a:r>
              <a:rPr lang="es-PE" sz="15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15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Kariyattu</a:t>
            </a:r>
            <a:r>
              <a:rPr lang="es-PE" sz="15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Abraham Guerrero</a:t>
            </a:r>
          </a:p>
        </p:txBody>
      </p:sp>
    </p:spTree>
    <p:extLst>
      <p:ext uri="{BB962C8B-B14F-4D97-AF65-F5344CB8AC3E}">
        <p14:creationId xmlns:p14="http://schemas.microsoft.com/office/powerpoint/2010/main" val="336913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BCEAAD7-9C17-E762-DA76-B1017AF82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3BFF63-3EA3-D2BD-EF84-7FBDBF241026}"/>
              </a:ext>
            </a:extLst>
          </p:cNvPr>
          <p:cNvSpPr/>
          <p:nvPr/>
        </p:nvSpPr>
        <p:spPr>
          <a:xfrm>
            <a:off x="10379217" y="1318841"/>
            <a:ext cx="903035" cy="256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B2EC995-4E8B-5171-3E32-204F7A756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160974"/>
              </p:ext>
            </p:extLst>
          </p:nvPr>
        </p:nvGraphicFramePr>
        <p:xfrm>
          <a:off x="618137" y="1327314"/>
          <a:ext cx="6798402" cy="2559537"/>
        </p:xfrm>
        <a:graphic>
          <a:graphicData uri="http://schemas.openxmlformats.org/drawingml/2006/table">
            <a:tbl>
              <a:tblPr/>
              <a:tblGrid>
                <a:gridCol w="1809154">
                  <a:extLst>
                    <a:ext uri="{9D8B030D-6E8A-4147-A177-3AD203B41FA5}">
                      <a16:colId xmlns:a16="http://schemas.microsoft.com/office/drawing/2014/main" val="3289946354"/>
                    </a:ext>
                  </a:extLst>
                </a:gridCol>
                <a:gridCol w="1015242">
                  <a:extLst>
                    <a:ext uri="{9D8B030D-6E8A-4147-A177-3AD203B41FA5}">
                      <a16:colId xmlns:a16="http://schemas.microsoft.com/office/drawing/2014/main" val="3833452601"/>
                    </a:ext>
                  </a:extLst>
                </a:gridCol>
                <a:gridCol w="984862">
                  <a:extLst>
                    <a:ext uri="{9D8B030D-6E8A-4147-A177-3AD203B41FA5}">
                      <a16:colId xmlns:a16="http://schemas.microsoft.com/office/drawing/2014/main" val="266570215"/>
                    </a:ext>
                  </a:extLst>
                </a:gridCol>
                <a:gridCol w="1002140">
                  <a:extLst>
                    <a:ext uri="{9D8B030D-6E8A-4147-A177-3AD203B41FA5}">
                      <a16:colId xmlns:a16="http://schemas.microsoft.com/office/drawing/2014/main" val="1939293845"/>
                    </a:ext>
                  </a:extLst>
                </a:gridCol>
                <a:gridCol w="967584">
                  <a:extLst>
                    <a:ext uri="{9D8B030D-6E8A-4147-A177-3AD203B41FA5}">
                      <a16:colId xmlns:a16="http://schemas.microsoft.com/office/drawing/2014/main" val="3474276908"/>
                    </a:ext>
                  </a:extLst>
                </a:gridCol>
                <a:gridCol w="1019420">
                  <a:extLst>
                    <a:ext uri="{9D8B030D-6E8A-4147-A177-3AD203B41FA5}">
                      <a16:colId xmlns:a16="http://schemas.microsoft.com/office/drawing/2014/main" val="1360781639"/>
                    </a:ext>
                  </a:extLst>
                </a:gridCol>
              </a:tblGrid>
              <a:tr h="28439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Particulars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2540"/>
                  </a:ext>
                </a:extLst>
              </a:tr>
              <a:tr h="28439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(in millions)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78.75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131.25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797862"/>
                  </a:ext>
                </a:extLst>
              </a:tr>
              <a:tr h="28439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(in %)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739070"/>
                  </a:ext>
                </a:extLst>
              </a:tr>
              <a:tr h="28439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COGS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794988"/>
                  </a:ext>
                </a:extLst>
              </a:tr>
              <a:tr h="28439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Profit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488268"/>
                  </a:ext>
                </a:extLst>
              </a:tr>
              <a:tr h="28439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1198%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784533"/>
                  </a:ext>
                </a:extLst>
              </a:tr>
              <a:tr h="28439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Adv. &amp; Promotion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049137"/>
                  </a:ext>
                </a:extLst>
              </a:tr>
              <a:tr h="28439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SG&amp;A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466%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686737"/>
                  </a:ext>
                </a:extLst>
              </a:tr>
              <a:tr h="28439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Operating Profit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-1831%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4" marR="15174" marT="151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4759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26CC36-FD4F-C3E6-2D7B-70582450EE4B}"/>
              </a:ext>
            </a:extLst>
          </p:cNvPr>
          <p:cNvCxnSpPr/>
          <p:nvPr/>
        </p:nvCxnSpPr>
        <p:spPr>
          <a:xfrm>
            <a:off x="7878831" y="1243157"/>
            <a:ext cx="0" cy="587090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84794A-E829-92D7-C883-6CE987F017AE}"/>
              </a:ext>
            </a:extLst>
          </p:cNvPr>
          <p:cNvCxnSpPr>
            <a:cxnSpLocks/>
          </p:cNvCxnSpPr>
          <p:nvPr/>
        </p:nvCxnSpPr>
        <p:spPr>
          <a:xfrm>
            <a:off x="312198" y="4119887"/>
            <a:ext cx="1156760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51519CE-E013-9891-7F3A-5941924C0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545607"/>
              </p:ext>
            </p:extLst>
          </p:nvPr>
        </p:nvGraphicFramePr>
        <p:xfrm>
          <a:off x="8265611" y="1318841"/>
          <a:ext cx="3016641" cy="2568010"/>
        </p:xfrm>
        <a:graphic>
          <a:graphicData uri="http://schemas.openxmlformats.org/drawingml/2006/table">
            <a:tbl>
              <a:tblPr/>
              <a:tblGrid>
                <a:gridCol w="1522512">
                  <a:extLst>
                    <a:ext uri="{9D8B030D-6E8A-4147-A177-3AD203B41FA5}">
                      <a16:colId xmlns:a16="http://schemas.microsoft.com/office/drawing/2014/main" val="327912356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535286215"/>
                    </a:ext>
                  </a:extLst>
                </a:gridCol>
                <a:gridCol w="772406">
                  <a:extLst>
                    <a:ext uri="{9D8B030D-6E8A-4147-A177-3AD203B41FA5}">
                      <a16:colId xmlns:a16="http://schemas.microsoft.com/office/drawing/2014/main" val="69213546"/>
                    </a:ext>
                  </a:extLst>
                </a:gridCol>
              </a:tblGrid>
              <a:tr h="37094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Particulars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Wipe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Glove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175434"/>
                  </a:ext>
                </a:extLst>
              </a:tr>
              <a:tr h="37094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 Price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397602"/>
                  </a:ext>
                </a:extLst>
              </a:tr>
              <a:tr h="34231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Retailer Margin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087027"/>
                  </a:ext>
                </a:extLst>
              </a:tr>
              <a:tr h="37094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Wholesale Price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204312"/>
                  </a:ext>
                </a:extLst>
              </a:tr>
              <a:tr h="37094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COGS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26998"/>
                  </a:ext>
                </a:extLst>
              </a:tr>
              <a:tr h="37094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Profit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581241"/>
                  </a:ext>
                </a:extLst>
              </a:tr>
              <a:tr h="37094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Margin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81762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1291172-FAFD-9600-AF83-12DE281635A5}"/>
              </a:ext>
            </a:extLst>
          </p:cNvPr>
          <p:cNvSpPr txBox="1"/>
          <p:nvPr/>
        </p:nvSpPr>
        <p:spPr>
          <a:xfrm>
            <a:off x="460407" y="4393725"/>
            <a:ext cx="7113861" cy="2015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Open sanz extra"/>
              </a:rPr>
              <a:t>Key Highlights</a:t>
            </a:r>
            <a:endParaRPr lang="en-IN" sz="1600" dirty="0">
              <a:latin typeface="Open sanz ext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Revenue has been calculated with 2 methodologies –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500" dirty="0">
                <a:latin typeface="Open sanz extra"/>
              </a:rPr>
              <a:t>Swiffer revenues and target retailer revenue/</a:t>
            </a:r>
            <a:r>
              <a:rPr lang="en-IN" sz="1500" dirty="0" err="1">
                <a:latin typeface="Open sanz extra"/>
              </a:rPr>
              <a:t>sq.M</a:t>
            </a:r>
            <a:endParaRPr lang="en-IN" sz="1500" dirty="0">
              <a:latin typeface="Open sanz extra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500" dirty="0">
                <a:latin typeface="Open sanz extra"/>
              </a:rPr>
              <a:t>Using Target segments and a chain-forecasting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COGS has been calculated using quotes from Alibaba/other supplier quotes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All operating expenses have been calculated from P&amp;G’s 2021 Annual Report for Y5 and assumptions were made as to reduction across the first 4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Royalty costs have been estimated to produce the wipe material and packaging </a:t>
            </a:r>
            <a:endParaRPr lang="en-US" sz="1500" dirty="0">
              <a:latin typeface="Open sanz extra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AB16389-5B41-3508-2F32-9ECA3D39A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038430"/>
              </p:ext>
            </p:extLst>
          </p:nvPr>
        </p:nvGraphicFramePr>
        <p:xfrm>
          <a:off x="8302671" y="4657688"/>
          <a:ext cx="2986206" cy="1595732"/>
        </p:xfrm>
        <a:graphic>
          <a:graphicData uri="http://schemas.openxmlformats.org/drawingml/2006/table">
            <a:tbl>
              <a:tblPr/>
              <a:tblGrid>
                <a:gridCol w="1772538">
                  <a:extLst>
                    <a:ext uri="{9D8B030D-6E8A-4147-A177-3AD203B41FA5}">
                      <a16:colId xmlns:a16="http://schemas.microsoft.com/office/drawing/2014/main" val="1440240579"/>
                    </a:ext>
                  </a:extLst>
                </a:gridCol>
                <a:gridCol w="1213668">
                  <a:extLst>
                    <a:ext uri="{9D8B030D-6E8A-4147-A177-3AD203B41FA5}">
                      <a16:colId xmlns:a16="http://schemas.microsoft.com/office/drawing/2014/main" val="2581462569"/>
                    </a:ext>
                  </a:extLst>
                </a:gridCol>
              </a:tblGrid>
              <a:tr h="41105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NPV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$5,989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212107"/>
                  </a:ext>
                </a:extLst>
              </a:tr>
              <a:tr h="41105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IRR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99555"/>
                  </a:ext>
                </a:extLst>
              </a:tr>
              <a:tr h="36257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Payback Period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848829"/>
                  </a:ext>
                </a:extLst>
              </a:tr>
              <a:tr h="41105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WACC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13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89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C53B6699-5B8D-0179-3763-244D9A41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F2A9E5-22AC-B76A-3856-44D740FB0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86739"/>
              </p:ext>
            </p:extLst>
          </p:nvPr>
        </p:nvGraphicFramePr>
        <p:xfrm>
          <a:off x="7548231" y="2407966"/>
          <a:ext cx="2660559" cy="2511851"/>
        </p:xfrm>
        <a:graphic>
          <a:graphicData uri="http://schemas.openxmlformats.org/drawingml/2006/table">
            <a:tbl>
              <a:tblPr/>
              <a:tblGrid>
                <a:gridCol w="1483007">
                  <a:extLst>
                    <a:ext uri="{9D8B030D-6E8A-4147-A177-3AD203B41FA5}">
                      <a16:colId xmlns:a16="http://schemas.microsoft.com/office/drawing/2014/main" val="3225802442"/>
                    </a:ext>
                  </a:extLst>
                </a:gridCol>
                <a:gridCol w="1177552">
                  <a:extLst>
                    <a:ext uri="{9D8B030D-6E8A-4147-A177-3AD203B41FA5}">
                      <a16:colId xmlns:a16="http://schemas.microsoft.com/office/drawing/2014/main" val="2011344676"/>
                    </a:ext>
                  </a:extLst>
                </a:gridCol>
              </a:tblGrid>
              <a:tr h="48568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Expected Value</a:t>
                      </a:r>
                      <a:endParaRPr lang="en-US" sz="1600" b="0" i="0" u="none" strike="noStrike" dirty="0">
                        <a:effectLst/>
                        <a:latin typeface="Open sanz extra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8.66 </a:t>
                      </a:r>
                      <a:endParaRPr lang="en-US" sz="1600" b="0" i="0" u="none" strike="noStrike" dirty="0">
                        <a:effectLst/>
                        <a:latin typeface="Open sanz extra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24657"/>
                  </a:ext>
                </a:extLst>
              </a:tr>
              <a:tr h="5065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Volatility</a:t>
                      </a:r>
                      <a:endParaRPr lang="en-US" sz="1600" b="0" i="0" u="none" strike="noStrike" dirty="0">
                        <a:effectLst/>
                        <a:latin typeface="Open sanz extra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7.7</a:t>
                      </a:r>
                      <a:endParaRPr lang="en-US" sz="1600" b="0" i="0" u="none" strike="noStrike" dirty="0">
                        <a:effectLst/>
                        <a:latin typeface="Open sanz extra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53917"/>
                  </a:ext>
                </a:extLst>
              </a:tr>
              <a:tr h="5065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Median</a:t>
                      </a:r>
                      <a:endParaRPr lang="en-US" sz="1600" b="0" i="0" u="none" strike="noStrike" dirty="0">
                        <a:effectLst/>
                        <a:latin typeface="Open sanz extra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8.36</a:t>
                      </a:r>
                      <a:endParaRPr lang="en-US" sz="1600" b="0" i="0" u="none" strike="noStrike" dirty="0">
                        <a:effectLst/>
                        <a:latin typeface="Open sanz extra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594044"/>
                  </a:ext>
                </a:extLst>
              </a:tr>
              <a:tr h="5065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Minimum</a:t>
                      </a:r>
                      <a:endParaRPr lang="en-US" sz="1600" b="0" i="0" u="none" strike="noStrike">
                        <a:effectLst/>
                        <a:latin typeface="Open sanz extra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-18.62</a:t>
                      </a:r>
                      <a:endParaRPr lang="en-US" sz="1600" b="0" i="0" u="none" strike="noStrike" dirty="0">
                        <a:effectLst/>
                        <a:latin typeface="Open sanz extra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66512"/>
                  </a:ext>
                </a:extLst>
              </a:tr>
              <a:tr h="50654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Maximum</a:t>
                      </a:r>
                      <a:endParaRPr lang="en-US" sz="1600" b="0" i="0" u="none" strike="noStrike">
                        <a:effectLst/>
                        <a:latin typeface="Open sanz extra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46.21</a:t>
                      </a:r>
                      <a:endParaRPr lang="en-US" sz="1600" b="0" i="0" u="none" strike="noStrike" dirty="0">
                        <a:effectLst/>
                        <a:latin typeface="Open sanz extra"/>
                      </a:endParaRPr>
                    </a:p>
                  </a:txBody>
                  <a:tcPr marL="20955" marR="20955" marT="209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4197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BA380FE-77B4-D490-0C11-B1788549331A}"/>
              </a:ext>
            </a:extLst>
          </p:cNvPr>
          <p:cNvSpPr txBox="1"/>
          <p:nvPr/>
        </p:nvSpPr>
        <p:spPr>
          <a:xfrm>
            <a:off x="7461134" y="1912690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>
                <a:latin typeface="Open sanz extra"/>
              </a:rPr>
              <a:t>In </a:t>
            </a:r>
            <a:r>
              <a:rPr lang="es-PE" b="1" dirty="0" err="1">
                <a:latin typeface="Open sanz extra"/>
              </a:rPr>
              <a:t>Millions</a:t>
            </a:r>
            <a:r>
              <a:rPr lang="es-PE" b="1" dirty="0">
                <a:latin typeface="Open sanz extra"/>
              </a:rPr>
              <a:t> USD: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85D9F-6801-FF64-28EC-876D4C10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18" y="1506057"/>
            <a:ext cx="5759924" cy="496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3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A712BEFA-1E0D-1169-D167-291E3D53C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6677CE-8317-366E-7D0D-515963E441B8}"/>
              </a:ext>
            </a:extLst>
          </p:cNvPr>
          <p:cNvCxnSpPr/>
          <p:nvPr/>
        </p:nvCxnSpPr>
        <p:spPr>
          <a:xfrm>
            <a:off x="8096435" y="1782087"/>
            <a:ext cx="0" cy="587090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6E2A31-DB4C-971A-2B79-6940BD525017}"/>
              </a:ext>
            </a:extLst>
          </p:cNvPr>
          <p:cNvCxnSpPr>
            <a:cxnSpLocks/>
          </p:cNvCxnSpPr>
          <p:nvPr/>
        </p:nvCxnSpPr>
        <p:spPr>
          <a:xfrm>
            <a:off x="292961" y="5388312"/>
            <a:ext cx="780347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C7DF4D-75DC-D200-E405-0EBAD34BD241}"/>
              </a:ext>
            </a:extLst>
          </p:cNvPr>
          <p:cNvSpPr txBox="1"/>
          <p:nvPr/>
        </p:nvSpPr>
        <p:spPr>
          <a:xfrm>
            <a:off x="248658" y="5526024"/>
            <a:ext cx="7693816" cy="1031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Open sanz extra"/>
              </a:rPr>
              <a:t>Contingency Plan for the glove costs</a:t>
            </a:r>
            <a:endParaRPr lang="en-IN" sz="1600" dirty="0">
              <a:latin typeface="Open sanz ext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Changing glove material to reduce costs, quotes range from $0.30 to $1.5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Quotes are for pairs of gloves, we plan to sell single gloves, leading to a cost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Volume discounts to be procured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A1B168-AC9E-3FAC-8CCD-EB4B84D99493}"/>
              </a:ext>
            </a:extLst>
          </p:cNvPr>
          <p:cNvSpPr/>
          <p:nvPr/>
        </p:nvSpPr>
        <p:spPr>
          <a:xfrm>
            <a:off x="11165747" y="1934383"/>
            <a:ext cx="1258348" cy="5464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9FDB3A-5306-9D56-8778-DCEB9319C34A}"/>
              </a:ext>
            </a:extLst>
          </p:cNvPr>
          <p:cNvCxnSpPr>
            <a:cxnSpLocks/>
          </p:cNvCxnSpPr>
          <p:nvPr/>
        </p:nvCxnSpPr>
        <p:spPr>
          <a:xfrm>
            <a:off x="8085248" y="4003624"/>
            <a:ext cx="409556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523D55-2D83-6E74-2FA5-6F34208D060C}"/>
              </a:ext>
            </a:extLst>
          </p:cNvPr>
          <p:cNvSpPr txBox="1"/>
          <p:nvPr/>
        </p:nvSpPr>
        <p:spPr>
          <a:xfrm>
            <a:off x="8250397" y="1941651"/>
            <a:ext cx="403655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Open sanz extra"/>
              </a:rPr>
              <a:t>Contingency Plan for the SG&amp;A Expenses</a:t>
            </a:r>
            <a:endParaRPr lang="en-IN" sz="1600" dirty="0">
              <a:latin typeface="Open sanz ext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SG&amp;A expenses have been assumed to be 15% of revenues, with no experience curves and cost reductions from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Automation of processes to reduce Payroll expenses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Use lean processes to minimize wastage and reduce expenses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2F1876-2835-F909-FD6C-EDC63CCABF65}"/>
              </a:ext>
            </a:extLst>
          </p:cNvPr>
          <p:cNvSpPr txBox="1"/>
          <p:nvPr/>
        </p:nvSpPr>
        <p:spPr>
          <a:xfrm>
            <a:off x="8256057" y="4149434"/>
            <a:ext cx="4036555" cy="2431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Open sanz extra"/>
              </a:rPr>
              <a:t>Contingency Plan for Proportion of Swiffer Revenues (Y4 &amp; Y5)</a:t>
            </a:r>
            <a:endParaRPr lang="en-IN" sz="1600" dirty="0">
              <a:latin typeface="Open sanz ext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Using more effective end-cap displays to attract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Using retailer data to identify potential opportunities for growth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Placing the product in both the wipe and gloves store aisles to generate more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Open sanz extra"/>
              </a:rPr>
              <a:t>Promoting the mother brand (Swiffer) to boost our product’s (extension) sales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0756C-BCBE-2A9C-167D-A709B023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21" y="1179559"/>
            <a:ext cx="6794195" cy="41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1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58DDE3B-9575-EE93-58C5-67B20FCF14C4}"/>
              </a:ext>
            </a:extLst>
          </p:cNvPr>
          <p:cNvSpPr/>
          <p:nvPr/>
        </p:nvSpPr>
        <p:spPr>
          <a:xfrm rot="492390">
            <a:off x="8489827" y="-640606"/>
            <a:ext cx="2810772" cy="826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6E5266D-BB20-9188-C11B-511334269FEE}"/>
              </a:ext>
            </a:extLst>
          </p:cNvPr>
          <p:cNvSpPr/>
          <p:nvPr/>
        </p:nvSpPr>
        <p:spPr>
          <a:xfrm rot="17408420">
            <a:off x="9238689" y="-911882"/>
            <a:ext cx="1997463" cy="27229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2" name="Imagen 1" descr="Una captura de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907A7DC3-B1CB-1F18-529F-F650C0163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85"/>
          <a:stretch/>
        </p:blipFill>
        <p:spPr>
          <a:xfrm>
            <a:off x="-61472" y="8965"/>
            <a:ext cx="1006608" cy="6849035"/>
          </a:xfrm>
          <a:prstGeom prst="rect">
            <a:avLst/>
          </a:prstGeom>
        </p:spPr>
      </p:pic>
      <p:pic>
        <p:nvPicPr>
          <p:cNvPr id="6" name="Imagen 5" descr="Una captura de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E5DF2124-6D0F-5DC0-DBF2-3880AFE0C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85"/>
          <a:stretch/>
        </p:blipFill>
        <p:spPr>
          <a:xfrm>
            <a:off x="11193068" y="8965"/>
            <a:ext cx="1006608" cy="6849035"/>
          </a:xfrm>
          <a:prstGeom prst="rect">
            <a:avLst/>
          </a:prstGeom>
        </p:spPr>
      </p:pic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2173095B-F6B8-DEBD-CCDD-876833ED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13</a:t>
            </a:fld>
            <a:endParaRPr lang="en-IN"/>
          </a:p>
        </p:txBody>
      </p:sp>
      <p:pic>
        <p:nvPicPr>
          <p:cNvPr id="12" name="Picture 11" descr="A group of purple flowers&#10;&#10;Description automatically generated with medium confidence">
            <a:extLst>
              <a:ext uri="{FF2B5EF4-FFF2-40B4-BE49-F238E27FC236}">
                <a16:creationId xmlns:a16="http://schemas.microsoft.com/office/drawing/2014/main" id="{9D25DEFE-AFA0-5C8B-AA91-E73AF695E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42" y="0"/>
            <a:ext cx="10287001" cy="6858000"/>
          </a:xfrm>
          <a:prstGeom prst="rect">
            <a:avLst/>
          </a:prstGeom>
        </p:spPr>
      </p:pic>
      <p:pic>
        <p:nvPicPr>
          <p:cNvPr id="10" name="Imagen 9" descr="Imagen que contiene guantes, ropa&#10;&#10;Descripción generada automáticamente">
            <a:extLst>
              <a:ext uri="{FF2B5EF4-FFF2-40B4-BE49-F238E27FC236}">
                <a16:creationId xmlns:a16="http://schemas.microsoft.com/office/drawing/2014/main" id="{E77C78BB-E225-F3EA-6E1F-55690250B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42" y="3942050"/>
            <a:ext cx="1574484" cy="2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19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61735CBC-CB1D-9DE0-0DF6-52B3C9F00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70" y="-9094"/>
            <a:ext cx="12231470" cy="687477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1583F36-DFD5-5A49-6382-26155CBFE641}"/>
              </a:ext>
            </a:extLst>
          </p:cNvPr>
          <p:cNvSpPr txBox="1"/>
          <p:nvPr/>
        </p:nvSpPr>
        <p:spPr>
          <a:xfrm>
            <a:off x="0" y="342339"/>
            <a:ext cx="5041408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IN" altLang="ko-KR" sz="6000" b="1" dirty="0" err="1">
                <a:solidFill>
                  <a:srgbClr val="002060"/>
                </a:solidFill>
                <a:cs typeface="Arial" pitchFamily="34" charset="0"/>
              </a:rPr>
              <a:t>Apendix</a:t>
            </a:r>
            <a:endParaRPr lang="ko-KR" altLang="en-US" sz="4800" b="1" dirty="0">
              <a:solidFill>
                <a:srgbClr val="002060"/>
              </a:solidFill>
              <a:cs typeface="Arial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176DF33-5395-6787-5743-95CAAE8CEEF8}"/>
              </a:ext>
            </a:extLst>
          </p:cNvPr>
          <p:cNvCxnSpPr>
            <a:cxnSpLocks/>
          </p:cNvCxnSpPr>
          <p:nvPr/>
        </p:nvCxnSpPr>
        <p:spPr>
          <a:xfrm flipH="1">
            <a:off x="835625" y="1459064"/>
            <a:ext cx="720662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EE9683E9-213E-1E84-8A23-AA1E7BD00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834538"/>
              </p:ext>
            </p:extLst>
          </p:nvPr>
        </p:nvGraphicFramePr>
        <p:xfrm>
          <a:off x="2124600" y="1837191"/>
          <a:ext cx="7198670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9616">
                  <a:extLst>
                    <a:ext uri="{9D8B030D-6E8A-4147-A177-3AD203B41FA5}">
                      <a16:colId xmlns:a16="http://schemas.microsoft.com/office/drawing/2014/main" val="1139671449"/>
                    </a:ext>
                  </a:extLst>
                </a:gridCol>
                <a:gridCol w="1919054">
                  <a:extLst>
                    <a:ext uri="{9D8B030D-6E8A-4147-A177-3AD203B41FA5}">
                      <a16:colId xmlns:a16="http://schemas.microsoft.com/office/drawing/2014/main" val="2171767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E" dirty="0" err="1">
                          <a:solidFill>
                            <a:schemeClr val="tx1"/>
                          </a:solidFill>
                        </a:rPr>
                        <a:t>Apendix</a:t>
                      </a:r>
                      <a:r>
                        <a:rPr lang="es-P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err="1">
                          <a:solidFill>
                            <a:schemeClr val="tx1"/>
                          </a:solidFill>
                        </a:rPr>
                        <a:t>Slide</a:t>
                      </a:r>
                      <a:endParaRPr lang="es-P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84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dirty="0" err="1"/>
                        <a:t>Need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Articulation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r>
                        <a:rPr lang="es-PE" sz="1400" dirty="0"/>
                        <a:t>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96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dirty="0"/>
                        <a:t>Concept </a:t>
                      </a:r>
                      <a:r>
                        <a:rPr lang="es-PE" dirty="0" err="1"/>
                        <a:t>Articulation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dirty="0"/>
                        <a:t>Page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dirty="0" err="1"/>
                        <a:t>Industry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Structure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Analysis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dirty="0"/>
                        <a:t>Page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4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dirty="0"/>
                        <a:t>3 Personas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18, 19 and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8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dirty="0" err="1"/>
                        <a:t>Initial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Feedback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of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the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product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722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dirty="0" err="1"/>
                        <a:t>Customer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Journey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Map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028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PE" dirty="0"/>
                        <a:t>Price </a:t>
                      </a:r>
                      <a:r>
                        <a:rPr lang="es-PE" dirty="0" err="1"/>
                        <a:t>willingness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to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pay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531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PE" dirty="0" err="1"/>
                        <a:t>Potential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areas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of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growth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33218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r>
                        <a:rPr lang="es-PE" dirty="0"/>
                        <a:t>Target </a:t>
                      </a:r>
                      <a:r>
                        <a:rPr lang="es-PE" dirty="0" err="1"/>
                        <a:t>customer</a:t>
                      </a:r>
                      <a:r>
                        <a:rPr lang="es-PE" dirty="0"/>
                        <a:t> </a:t>
                      </a:r>
                      <a:r>
                        <a:rPr lang="es-PE" dirty="0" err="1"/>
                        <a:t>frequency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2317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PE" dirty="0" err="1"/>
                        <a:t>Prototype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395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s-PE" dirty="0" err="1"/>
                        <a:t>Operations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dirty="0"/>
                        <a:t>Page 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85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33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AD5EB932-F843-E337-743A-085407DD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23435"/>
            <a:ext cx="6941128" cy="1224162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CC882EE-B93A-977C-7FCC-B324A56E664F}"/>
              </a:ext>
            </a:extLst>
          </p:cNvPr>
          <p:cNvSpPr/>
          <p:nvPr/>
        </p:nvSpPr>
        <p:spPr>
          <a:xfrm>
            <a:off x="5751911" y="3828634"/>
            <a:ext cx="5382580" cy="1277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73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i="1" dirty="0" err="1">
                <a:solidFill>
                  <a:schemeClr val="tx1"/>
                </a:solidFill>
              </a:rPr>
              <a:t>How</a:t>
            </a:r>
            <a:r>
              <a:rPr lang="es-PE" b="1" i="1" dirty="0">
                <a:solidFill>
                  <a:schemeClr val="tx1"/>
                </a:solidFill>
              </a:rPr>
              <a:t> can </a:t>
            </a:r>
            <a:r>
              <a:rPr lang="es-PE" b="1" i="1" dirty="0" err="1">
                <a:solidFill>
                  <a:schemeClr val="tx1"/>
                </a:solidFill>
              </a:rPr>
              <a:t>we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help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people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clean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oddly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shaped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surfaces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while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avoiding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direct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contact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with</a:t>
            </a:r>
            <a:r>
              <a:rPr lang="es-PE" b="1" i="1" dirty="0">
                <a:solidFill>
                  <a:schemeClr val="tx1"/>
                </a:solidFill>
              </a:rPr>
              <a:t> bacteria and </a:t>
            </a:r>
            <a:r>
              <a:rPr lang="es-PE" b="1" i="1" dirty="0" err="1">
                <a:solidFill>
                  <a:schemeClr val="tx1"/>
                </a:solidFill>
              </a:rPr>
              <a:t>cleaning</a:t>
            </a:r>
            <a:r>
              <a:rPr lang="es-PE" b="1" i="1" dirty="0">
                <a:solidFill>
                  <a:schemeClr val="tx1"/>
                </a:solidFill>
              </a:rPr>
              <a:t> </a:t>
            </a:r>
            <a:r>
              <a:rPr lang="es-PE" b="1" i="1" dirty="0" err="1">
                <a:solidFill>
                  <a:schemeClr val="tx1"/>
                </a:solidFill>
              </a:rPr>
              <a:t>agents</a:t>
            </a:r>
            <a:r>
              <a:rPr lang="es-PE" b="1" i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2347CD8-0A6D-3D27-133D-D827A4D14881}"/>
              </a:ext>
            </a:extLst>
          </p:cNvPr>
          <p:cNvSpPr/>
          <p:nvPr/>
        </p:nvSpPr>
        <p:spPr>
          <a:xfrm>
            <a:off x="6536061" y="1000820"/>
            <a:ext cx="3391270" cy="12111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FCEE73-F4F3-B8B0-4AAB-3355DED344B9}"/>
              </a:ext>
            </a:extLst>
          </p:cNvPr>
          <p:cNvSpPr txBox="1"/>
          <p:nvPr/>
        </p:nvSpPr>
        <p:spPr>
          <a:xfrm>
            <a:off x="6795492" y="1123034"/>
            <a:ext cx="28793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“It is hard to clean surfaces like the kitchen cabinets”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039265D-7062-07DD-6E88-0CB804C5F1B3}"/>
              </a:ext>
            </a:extLst>
          </p:cNvPr>
          <p:cNvSpPr/>
          <p:nvPr/>
        </p:nvSpPr>
        <p:spPr>
          <a:xfrm>
            <a:off x="6582705" y="2357876"/>
            <a:ext cx="3391270" cy="12921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1E80376-49EF-68F0-1F2E-98D90316265C}"/>
              </a:ext>
            </a:extLst>
          </p:cNvPr>
          <p:cNvSpPr txBox="1"/>
          <p:nvPr/>
        </p:nvSpPr>
        <p:spPr>
          <a:xfrm>
            <a:off x="6843135" y="2553292"/>
            <a:ext cx="28793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“I don´t like the chemicals </a:t>
            </a:r>
            <a:r>
              <a:rPr lang="en-US" altLang="ko-KR" dirty="0"/>
              <a:t>touching my skin</a:t>
            </a:r>
            <a:r>
              <a:rPr lang="en-US" altLang="ko-KR" sz="1800" dirty="0"/>
              <a:t>!”</a:t>
            </a:r>
          </a:p>
        </p:txBody>
      </p:sp>
      <p:pic>
        <p:nvPicPr>
          <p:cNvPr id="14" name="Imagen 13" descr="Imagen que contiene persona, interior, mujer, sostener&#10;&#10;Descripción generada automáticamente">
            <a:extLst>
              <a:ext uri="{FF2B5EF4-FFF2-40B4-BE49-F238E27FC236}">
                <a16:creationId xmlns:a16="http://schemas.microsoft.com/office/drawing/2014/main" id="{9F1E8345-AB74-A95F-7584-6A193BF54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39" y="831208"/>
            <a:ext cx="1387246" cy="13808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 descr="Una mujer con una taza en la mano&#10;&#10;Descripción generada automáticamente con confianza media">
            <a:extLst>
              <a:ext uri="{FF2B5EF4-FFF2-40B4-BE49-F238E27FC236}">
                <a16:creationId xmlns:a16="http://schemas.microsoft.com/office/drawing/2014/main" id="{4B592D64-C574-07F2-551E-4ED1C50AB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20" y="2119389"/>
            <a:ext cx="1323647" cy="13298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C5CB49-B0A8-7FA8-5436-7E78B5E92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96" y="5362503"/>
            <a:ext cx="11475040" cy="1492327"/>
          </a:xfrm>
          <a:prstGeom prst="rect">
            <a:avLst/>
          </a:prstGeom>
        </p:spPr>
      </p:pic>
      <p:sp>
        <p:nvSpPr>
          <p:cNvPr id="2" name="TextBox 75">
            <a:extLst>
              <a:ext uri="{FF2B5EF4-FFF2-40B4-BE49-F238E27FC236}">
                <a16:creationId xmlns:a16="http://schemas.microsoft.com/office/drawing/2014/main" id="{42233155-EC0A-E779-F9F7-86797507D366}"/>
              </a:ext>
            </a:extLst>
          </p:cNvPr>
          <p:cNvSpPr txBox="1"/>
          <p:nvPr/>
        </p:nvSpPr>
        <p:spPr>
          <a:xfrm>
            <a:off x="907143" y="132552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Need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Articulation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49">
            <a:extLst>
              <a:ext uri="{FF2B5EF4-FFF2-40B4-BE49-F238E27FC236}">
                <a16:creationId xmlns:a16="http://schemas.microsoft.com/office/drawing/2014/main" id="{64D8A3E6-6C0F-6D12-7B5E-C3765FA9C39A}"/>
              </a:ext>
            </a:extLst>
          </p:cNvPr>
          <p:cNvSpPr txBox="1"/>
          <p:nvPr/>
        </p:nvSpPr>
        <p:spPr>
          <a:xfrm>
            <a:off x="1769183" y="2372446"/>
            <a:ext cx="376258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A common cleaning problem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9" name="Oval 45">
            <a:extLst>
              <a:ext uri="{FF2B5EF4-FFF2-40B4-BE49-F238E27FC236}">
                <a16:creationId xmlns:a16="http://schemas.microsoft.com/office/drawing/2014/main" id="{FF99A89A-DB30-682F-2A3F-C4AED3CB8220}"/>
              </a:ext>
            </a:extLst>
          </p:cNvPr>
          <p:cNvSpPr/>
          <p:nvPr/>
        </p:nvSpPr>
        <p:spPr>
          <a:xfrm>
            <a:off x="854488" y="3073713"/>
            <a:ext cx="687935" cy="674800"/>
          </a:xfrm>
          <a:prstGeom prst="ellipse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0" name="TextBox 52">
            <a:extLst>
              <a:ext uri="{FF2B5EF4-FFF2-40B4-BE49-F238E27FC236}">
                <a16:creationId xmlns:a16="http://schemas.microsoft.com/office/drawing/2014/main" id="{67E25CBF-3341-865C-3C38-C4F7CF2375D7}"/>
              </a:ext>
            </a:extLst>
          </p:cNvPr>
          <p:cNvSpPr txBox="1"/>
          <p:nvPr/>
        </p:nvSpPr>
        <p:spPr>
          <a:xfrm>
            <a:off x="1825926" y="3170653"/>
            <a:ext cx="39069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867" b="1" dirty="0">
                <a:solidFill>
                  <a:srgbClr val="002060"/>
                </a:solidFill>
                <a:cs typeface="Arial" pitchFamily="34" charset="0"/>
              </a:rPr>
              <a:t>Oddly shaped surfaces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1" name="Gráfico 20" descr="Cubo y fregona con relleno sólido">
            <a:extLst>
              <a:ext uri="{FF2B5EF4-FFF2-40B4-BE49-F238E27FC236}">
                <a16:creationId xmlns:a16="http://schemas.microsoft.com/office/drawing/2014/main" id="{465B3B99-5C28-2163-C600-18053C321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154" y="3190482"/>
            <a:ext cx="474527" cy="474527"/>
          </a:xfrm>
          <a:prstGeom prst="rect">
            <a:avLst/>
          </a:prstGeom>
        </p:spPr>
      </p:pic>
      <p:sp>
        <p:nvSpPr>
          <p:cNvPr id="22" name="Oval 58">
            <a:extLst>
              <a:ext uri="{FF2B5EF4-FFF2-40B4-BE49-F238E27FC236}">
                <a16:creationId xmlns:a16="http://schemas.microsoft.com/office/drawing/2014/main" id="{1751A5B0-4680-69AC-8B87-92833449FB3C}"/>
              </a:ext>
            </a:extLst>
          </p:cNvPr>
          <p:cNvSpPr/>
          <p:nvPr/>
        </p:nvSpPr>
        <p:spPr>
          <a:xfrm>
            <a:off x="866161" y="3877370"/>
            <a:ext cx="687936" cy="674801"/>
          </a:xfrm>
          <a:prstGeom prst="ellipse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3" name="TextBox 61">
            <a:extLst>
              <a:ext uri="{FF2B5EF4-FFF2-40B4-BE49-F238E27FC236}">
                <a16:creationId xmlns:a16="http://schemas.microsoft.com/office/drawing/2014/main" id="{47C59E4E-DB28-B809-1051-070D3E884C56}"/>
              </a:ext>
            </a:extLst>
          </p:cNvPr>
          <p:cNvSpPr txBox="1"/>
          <p:nvPr/>
        </p:nvSpPr>
        <p:spPr>
          <a:xfrm>
            <a:off x="1782955" y="4074928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Unfavorable contact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4" name="Gráfico 23" descr="No tocar con relleno sólido">
            <a:extLst>
              <a:ext uri="{FF2B5EF4-FFF2-40B4-BE49-F238E27FC236}">
                <a16:creationId xmlns:a16="http://schemas.microsoft.com/office/drawing/2014/main" id="{E32E4EC0-F159-3CD7-0E63-68B9067A0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559" y="3978145"/>
            <a:ext cx="517234" cy="517234"/>
          </a:xfrm>
          <a:prstGeom prst="rect">
            <a:avLst/>
          </a:prstGeom>
        </p:spPr>
      </p:pic>
      <p:sp>
        <p:nvSpPr>
          <p:cNvPr id="26" name="Oval 44">
            <a:extLst>
              <a:ext uri="{FF2B5EF4-FFF2-40B4-BE49-F238E27FC236}">
                <a16:creationId xmlns:a16="http://schemas.microsoft.com/office/drawing/2014/main" id="{22F3E67C-DFE0-A5F2-CBE8-DAA8EC1EE8B8}"/>
              </a:ext>
            </a:extLst>
          </p:cNvPr>
          <p:cNvSpPr/>
          <p:nvPr/>
        </p:nvSpPr>
        <p:spPr>
          <a:xfrm>
            <a:off x="852616" y="2264101"/>
            <a:ext cx="687935" cy="6748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27" name="Gráfico 26" descr="Niños con relleno sólido">
            <a:extLst>
              <a:ext uri="{FF2B5EF4-FFF2-40B4-BE49-F238E27FC236}">
                <a16:creationId xmlns:a16="http://schemas.microsoft.com/office/drawing/2014/main" id="{ECDFC54C-4DE7-7BA8-C9AB-7B53975268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5347" y="2337771"/>
            <a:ext cx="562472" cy="551733"/>
          </a:xfrm>
          <a:prstGeom prst="rect">
            <a:avLst/>
          </a:prstGeom>
        </p:spPr>
      </p:pic>
      <p:sp>
        <p:nvSpPr>
          <p:cNvPr id="28" name="TextBox 38">
            <a:extLst>
              <a:ext uri="{FF2B5EF4-FFF2-40B4-BE49-F238E27FC236}">
                <a16:creationId xmlns:a16="http://schemas.microsoft.com/office/drawing/2014/main" id="{1F75EB15-5481-2EE8-7A97-D32219575174}"/>
              </a:ext>
            </a:extLst>
          </p:cNvPr>
          <p:cNvSpPr txBox="1"/>
          <p:nvPr/>
        </p:nvSpPr>
        <p:spPr>
          <a:xfrm>
            <a:off x="315568" y="1255877"/>
            <a:ext cx="6254141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IN" altLang="ko-KR" sz="2400" b="1" dirty="0">
                <a:solidFill>
                  <a:srgbClr val="002060"/>
                </a:solidFill>
                <a:cs typeface="Arial" pitchFamily="34" charset="0"/>
              </a:rPr>
              <a:t>Pain points </a:t>
            </a:r>
          </a:p>
          <a:p>
            <a:r>
              <a:rPr lang="en-IN" altLang="ko-KR" sz="2400" b="1" dirty="0">
                <a:solidFill>
                  <a:srgbClr val="002060"/>
                </a:solidFill>
                <a:cs typeface="Arial" pitchFamily="34" charset="0"/>
              </a:rPr>
              <a:t>“The Cleaning Conundrum”</a:t>
            </a:r>
            <a:endParaRPr lang="ko-KR" altLang="en-US" sz="2400" b="1" dirty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IN" altLang="ko-KR" sz="2400" b="1" dirty="0">
                <a:solidFill>
                  <a:srgbClr val="002060"/>
                </a:solidFill>
                <a:cs typeface="Arial" pitchFamily="34" charset="0"/>
              </a:rPr>
              <a:t> </a:t>
            </a:r>
            <a:endParaRPr lang="ko-KR" altLang="en-US" sz="2400" b="1" dirty="0">
              <a:solidFill>
                <a:srgbClr val="00206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06979E50-C9B7-99F0-FD5F-9858CB903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23435"/>
            <a:ext cx="6941128" cy="12241620"/>
          </a:xfrm>
          <a:prstGeom prst="rect">
            <a:avLst/>
          </a:prstGeom>
        </p:spPr>
      </p:pic>
      <p:sp>
        <p:nvSpPr>
          <p:cNvPr id="2" name="TextBox 75">
            <a:extLst>
              <a:ext uri="{FF2B5EF4-FFF2-40B4-BE49-F238E27FC236}">
                <a16:creationId xmlns:a16="http://schemas.microsoft.com/office/drawing/2014/main" id="{D54CFF9F-36CF-3841-6278-0A8E6D20078F}"/>
              </a:ext>
            </a:extLst>
          </p:cNvPr>
          <p:cNvSpPr txBox="1"/>
          <p:nvPr/>
        </p:nvSpPr>
        <p:spPr>
          <a:xfrm>
            <a:off x="907143" y="201720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Concept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Articulation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33">
            <a:extLst>
              <a:ext uri="{FF2B5EF4-FFF2-40B4-BE49-F238E27FC236}">
                <a16:creationId xmlns:a16="http://schemas.microsoft.com/office/drawing/2014/main" id="{CD2AFABA-D1BB-030A-63A4-A4401F5F8EB0}"/>
              </a:ext>
            </a:extLst>
          </p:cNvPr>
          <p:cNvSpPr/>
          <p:nvPr/>
        </p:nvSpPr>
        <p:spPr>
          <a:xfrm>
            <a:off x="708291" y="2781530"/>
            <a:ext cx="3850851" cy="1334074"/>
          </a:xfrm>
          <a:prstGeom prst="rect">
            <a:avLst/>
          </a:prstGeom>
          <a:noFill/>
          <a:ln>
            <a:solidFill>
              <a:srgbClr val="0E9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This glove has attachable wipes which stick on and peel off easily, allowing you to intuitively clean oddly shaped surfaces and crevices with your hands.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27" name="Picture 12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554F9B16-6214-DD6D-5614-A5360B40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24" y="4305821"/>
            <a:ext cx="1977792" cy="2204038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1320C4CD-8E94-FECC-43D3-DE8D829F2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815" y="3999818"/>
            <a:ext cx="3055015" cy="1707019"/>
          </a:xfrm>
          <a:prstGeom prst="rect">
            <a:avLst/>
          </a:prstGeom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5831F196-0E1B-EF41-7FEC-CAF2E76BAEF9}"/>
              </a:ext>
            </a:extLst>
          </p:cNvPr>
          <p:cNvSpPr txBox="1"/>
          <p:nvPr/>
        </p:nvSpPr>
        <p:spPr>
          <a:xfrm>
            <a:off x="5571221" y="3254995"/>
            <a:ext cx="3557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Put the glove</a:t>
            </a:r>
            <a:endParaRPr lang="en-IN" dirty="0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B20918EA-3EE0-E25B-DC15-38D6368156DC}"/>
              </a:ext>
            </a:extLst>
          </p:cNvPr>
          <p:cNvSpPr txBox="1"/>
          <p:nvPr/>
        </p:nvSpPr>
        <p:spPr>
          <a:xfrm>
            <a:off x="5792598" y="5831785"/>
            <a:ext cx="151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Clean</a:t>
            </a:r>
            <a:endParaRPr lang="en-IN" dirty="0"/>
          </a:p>
        </p:txBody>
      </p:sp>
      <p:grpSp>
        <p:nvGrpSpPr>
          <p:cNvPr id="31" name="Group 43">
            <a:extLst>
              <a:ext uri="{FF2B5EF4-FFF2-40B4-BE49-F238E27FC236}">
                <a16:creationId xmlns:a16="http://schemas.microsoft.com/office/drawing/2014/main" id="{09A92924-8D29-9D74-EAAE-23F75CF0923C}"/>
              </a:ext>
            </a:extLst>
          </p:cNvPr>
          <p:cNvGrpSpPr/>
          <p:nvPr/>
        </p:nvGrpSpPr>
        <p:grpSpPr>
          <a:xfrm>
            <a:off x="5230951" y="3819624"/>
            <a:ext cx="1048835" cy="768085"/>
            <a:chOff x="817990" y="4632065"/>
            <a:chExt cx="1048835" cy="768085"/>
          </a:xfrm>
        </p:grpSpPr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ED7C8BDD-512F-073D-75FF-1FFD434C937D}"/>
                </a:ext>
              </a:extLst>
            </p:cNvPr>
            <p:cNvSpPr/>
            <p:nvPr/>
          </p:nvSpPr>
          <p:spPr>
            <a:xfrm>
              <a:off x="817990" y="4632065"/>
              <a:ext cx="768085" cy="76808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33" name="TextBox 38">
              <a:extLst>
                <a:ext uri="{FF2B5EF4-FFF2-40B4-BE49-F238E27FC236}">
                  <a16:creationId xmlns:a16="http://schemas.microsoft.com/office/drawing/2014/main" id="{C0011E3B-1403-348D-19E1-4AEF0E846369}"/>
                </a:ext>
              </a:extLst>
            </p:cNvPr>
            <p:cNvSpPr txBox="1"/>
            <p:nvPr/>
          </p:nvSpPr>
          <p:spPr>
            <a:xfrm>
              <a:off x="1009662" y="4743441"/>
              <a:ext cx="857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bg1"/>
                  </a:solidFill>
                  <a:cs typeface="Arial" pitchFamily="34" charset="0"/>
                </a:defRPr>
              </a:lvl1pPr>
            </a:lstStyle>
            <a:p>
              <a:pPr algn="l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8797AF52-D991-714E-9294-0994E8F82A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34"/>
          <a:stretch/>
        </p:blipFill>
        <p:spPr>
          <a:xfrm>
            <a:off x="5339457" y="1560754"/>
            <a:ext cx="3161570" cy="1599180"/>
          </a:xfrm>
          <a:prstGeom prst="rect">
            <a:avLst/>
          </a:prstGeom>
        </p:spPr>
      </p:pic>
      <p:grpSp>
        <p:nvGrpSpPr>
          <p:cNvPr id="35" name="Group 42">
            <a:extLst>
              <a:ext uri="{FF2B5EF4-FFF2-40B4-BE49-F238E27FC236}">
                <a16:creationId xmlns:a16="http://schemas.microsoft.com/office/drawing/2014/main" id="{E6AC13B3-4625-E24F-7C3C-6698FAC59348}"/>
              </a:ext>
            </a:extLst>
          </p:cNvPr>
          <p:cNvGrpSpPr/>
          <p:nvPr/>
        </p:nvGrpSpPr>
        <p:grpSpPr>
          <a:xfrm>
            <a:off x="5076230" y="1279427"/>
            <a:ext cx="1041311" cy="768085"/>
            <a:chOff x="794177" y="3595692"/>
            <a:chExt cx="1041311" cy="768085"/>
          </a:xfrm>
        </p:grpSpPr>
        <p:sp>
          <p:nvSpPr>
            <p:cNvPr id="36" name="Oval 40">
              <a:extLst>
                <a:ext uri="{FF2B5EF4-FFF2-40B4-BE49-F238E27FC236}">
                  <a16:creationId xmlns:a16="http://schemas.microsoft.com/office/drawing/2014/main" id="{ED347107-4C5F-25DD-5ABD-48ABBC54827C}"/>
                </a:ext>
              </a:extLst>
            </p:cNvPr>
            <p:cNvSpPr/>
            <p:nvPr/>
          </p:nvSpPr>
          <p:spPr>
            <a:xfrm>
              <a:off x="794177" y="3595692"/>
              <a:ext cx="768085" cy="76808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37" name="TextBox 41">
              <a:extLst>
                <a:ext uri="{FF2B5EF4-FFF2-40B4-BE49-F238E27FC236}">
                  <a16:creationId xmlns:a16="http://schemas.microsoft.com/office/drawing/2014/main" id="{6DC9AC88-8DE2-5422-424A-5EAEB929F983}"/>
                </a:ext>
              </a:extLst>
            </p:cNvPr>
            <p:cNvSpPr txBox="1"/>
            <p:nvPr/>
          </p:nvSpPr>
          <p:spPr>
            <a:xfrm>
              <a:off x="978325" y="3682947"/>
              <a:ext cx="857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14">
            <a:extLst>
              <a:ext uri="{FF2B5EF4-FFF2-40B4-BE49-F238E27FC236}">
                <a16:creationId xmlns:a16="http://schemas.microsoft.com/office/drawing/2014/main" id="{B7258031-5C4E-8D4B-0526-32A01451C8F0}"/>
              </a:ext>
            </a:extLst>
          </p:cNvPr>
          <p:cNvSpPr txBox="1"/>
          <p:nvPr/>
        </p:nvSpPr>
        <p:spPr>
          <a:xfrm>
            <a:off x="8885068" y="3254995"/>
            <a:ext cx="316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Place your hand on the wipe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3EC7151C-27F0-C2A4-E8CB-34CBB42D0A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53"/>
          <a:stretch/>
        </p:blipFill>
        <p:spPr>
          <a:xfrm>
            <a:off x="8943488" y="1486122"/>
            <a:ext cx="3012766" cy="1673812"/>
          </a:xfrm>
          <a:prstGeom prst="rect">
            <a:avLst/>
          </a:prstGeom>
        </p:spPr>
      </p:pic>
      <p:grpSp>
        <p:nvGrpSpPr>
          <p:cNvPr id="40" name="Group 43">
            <a:extLst>
              <a:ext uri="{FF2B5EF4-FFF2-40B4-BE49-F238E27FC236}">
                <a16:creationId xmlns:a16="http://schemas.microsoft.com/office/drawing/2014/main" id="{710F1623-111E-ED7A-BAF3-902AF1573615}"/>
              </a:ext>
            </a:extLst>
          </p:cNvPr>
          <p:cNvGrpSpPr/>
          <p:nvPr/>
        </p:nvGrpSpPr>
        <p:grpSpPr>
          <a:xfrm>
            <a:off x="8462717" y="1256682"/>
            <a:ext cx="1030129" cy="768085"/>
            <a:chOff x="817990" y="4632065"/>
            <a:chExt cx="1030129" cy="768085"/>
          </a:xfrm>
        </p:grpSpPr>
        <p:sp>
          <p:nvSpPr>
            <p:cNvPr id="41" name="Oval 35">
              <a:extLst>
                <a:ext uri="{FF2B5EF4-FFF2-40B4-BE49-F238E27FC236}">
                  <a16:creationId xmlns:a16="http://schemas.microsoft.com/office/drawing/2014/main" id="{03D0101C-9BD0-9A30-18AC-B9D45A389109}"/>
                </a:ext>
              </a:extLst>
            </p:cNvPr>
            <p:cNvSpPr/>
            <p:nvPr/>
          </p:nvSpPr>
          <p:spPr>
            <a:xfrm>
              <a:off x="817990" y="4632065"/>
              <a:ext cx="768085" cy="76808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42" name="TextBox 38">
              <a:extLst>
                <a:ext uri="{FF2B5EF4-FFF2-40B4-BE49-F238E27FC236}">
                  <a16:creationId xmlns:a16="http://schemas.microsoft.com/office/drawing/2014/main" id="{7A3F0666-2FD0-B1A4-06F4-8F12759FC26A}"/>
                </a:ext>
              </a:extLst>
            </p:cNvPr>
            <p:cNvSpPr txBox="1"/>
            <p:nvPr/>
          </p:nvSpPr>
          <p:spPr>
            <a:xfrm>
              <a:off x="990956" y="4735598"/>
              <a:ext cx="857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bg1"/>
                  </a:solidFill>
                  <a:cs typeface="Arial" pitchFamily="34" charset="0"/>
                </a:defRPr>
              </a:lvl1pPr>
            </a:lstStyle>
            <a:p>
              <a:pPr algn="l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43" name="TextBox 18">
            <a:extLst>
              <a:ext uri="{FF2B5EF4-FFF2-40B4-BE49-F238E27FC236}">
                <a16:creationId xmlns:a16="http://schemas.microsoft.com/office/drawing/2014/main" id="{75FFBC09-B0C5-2D3A-A56C-81B92C435253}"/>
              </a:ext>
            </a:extLst>
          </p:cNvPr>
          <p:cNvSpPr txBox="1"/>
          <p:nvPr/>
        </p:nvSpPr>
        <p:spPr>
          <a:xfrm>
            <a:off x="8897695" y="5803161"/>
            <a:ext cx="1413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Dispose</a:t>
            </a:r>
            <a:endParaRPr lang="en-IN" dirty="0"/>
          </a:p>
        </p:txBody>
      </p:sp>
      <p:pic>
        <p:nvPicPr>
          <p:cNvPr id="44" name="Picture 12">
            <a:extLst>
              <a:ext uri="{FF2B5EF4-FFF2-40B4-BE49-F238E27FC236}">
                <a16:creationId xmlns:a16="http://schemas.microsoft.com/office/drawing/2014/main" id="{B320BB2A-5870-99E0-DB41-24F569A47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503" y="3999818"/>
            <a:ext cx="3012766" cy="1707019"/>
          </a:xfrm>
          <a:prstGeom prst="rect">
            <a:avLst/>
          </a:prstGeom>
        </p:spPr>
      </p:pic>
      <p:grpSp>
        <p:nvGrpSpPr>
          <p:cNvPr id="45" name="Group 43">
            <a:extLst>
              <a:ext uri="{FF2B5EF4-FFF2-40B4-BE49-F238E27FC236}">
                <a16:creationId xmlns:a16="http://schemas.microsoft.com/office/drawing/2014/main" id="{2DD296B1-6BB8-CE2F-42D0-CF0F9223CBE8}"/>
              </a:ext>
            </a:extLst>
          </p:cNvPr>
          <p:cNvGrpSpPr/>
          <p:nvPr/>
        </p:nvGrpSpPr>
        <p:grpSpPr>
          <a:xfrm>
            <a:off x="8457818" y="3786338"/>
            <a:ext cx="1015369" cy="768085"/>
            <a:chOff x="817990" y="4632065"/>
            <a:chExt cx="1015369" cy="768085"/>
          </a:xfrm>
        </p:grpSpPr>
        <p:sp>
          <p:nvSpPr>
            <p:cNvPr id="46" name="Oval 35">
              <a:extLst>
                <a:ext uri="{FF2B5EF4-FFF2-40B4-BE49-F238E27FC236}">
                  <a16:creationId xmlns:a16="http://schemas.microsoft.com/office/drawing/2014/main" id="{924DC05F-3132-3F14-DCC0-12963FBB76AD}"/>
                </a:ext>
              </a:extLst>
            </p:cNvPr>
            <p:cNvSpPr/>
            <p:nvPr/>
          </p:nvSpPr>
          <p:spPr>
            <a:xfrm>
              <a:off x="817990" y="4632065"/>
              <a:ext cx="768085" cy="76808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400"/>
            </a:p>
          </p:txBody>
        </p:sp>
        <p:sp>
          <p:nvSpPr>
            <p:cNvPr id="47" name="TextBox 38">
              <a:extLst>
                <a:ext uri="{FF2B5EF4-FFF2-40B4-BE49-F238E27FC236}">
                  <a16:creationId xmlns:a16="http://schemas.microsoft.com/office/drawing/2014/main" id="{9FD2527A-7DA3-2B34-D794-4AB6A1CB8C66}"/>
                </a:ext>
              </a:extLst>
            </p:cNvPr>
            <p:cNvSpPr txBox="1"/>
            <p:nvPr/>
          </p:nvSpPr>
          <p:spPr>
            <a:xfrm>
              <a:off x="976196" y="4749221"/>
              <a:ext cx="857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bg1"/>
                  </a:solidFill>
                  <a:cs typeface="Arial" pitchFamily="34" charset="0"/>
                </a:defRPr>
              </a:lvl1pPr>
            </a:lstStyle>
            <a:p>
              <a:pPr algn="l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pic>
        <p:nvPicPr>
          <p:cNvPr id="7" name="Picture 6" descr="Logo">
            <a:extLst>
              <a:ext uri="{FF2B5EF4-FFF2-40B4-BE49-F238E27FC236}">
                <a16:creationId xmlns:a16="http://schemas.microsoft.com/office/drawing/2014/main" id="{8B26E022-3634-7CD0-5E5B-B5CCA6E1C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28" y="802215"/>
            <a:ext cx="3850851" cy="20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1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Icon&#10;&#10;Description automatically generated with low confidence">
            <a:extLst>
              <a:ext uri="{FF2B5EF4-FFF2-40B4-BE49-F238E27FC236}">
                <a16:creationId xmlns:a16="http://schemas.microsoft.com/office/drawing/2014/main" id="{91519536-46DE-0F19-FD43-6390FBFE3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23435"/>
            <a:ext cx="6941128" cy="12241620"/>
          </a:xfrm>
          <a:prstGeom prst="rect">
            <a:avLst/>
          </a:prstGeom>
        </p:spPr>
      </p:pic>
      <p:sp>
        <p:nvSpPr>
          <p:cNvPr id="2" name="TextBox 75">
            <a:extLst>
              <a:ext uri="{FF2B5EF4-FFF2-40B4-BE49-F238E27FC236}">
                <a16:creationId xmlns:a16="http://schemas.microsoft.com/office/drawing/2014/main" id="{D54CFF9F-36CF-3841-6278-0A8E6D20078F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Industry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structure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Analysis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DD6E2153-8783-72CC-5D05-D1FF6EF505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339690"/>
              </p:ext>
            </p:extLst>
          </p:nvPr>
        </p:nvGraphicFramePr>
        <p:xfrm>
          <a:off x="2947481" y="1856042"/>
          <a:ext cx="5667829" cy="3910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Gráfico 10" descr="Piezas de ajedrez con relleno sólido">
            <a:extLst>
              <a:ext uri="{FF2B5EF4-FFF2-40B4-BE49-F238E27FC236}">
                <a16:creationId xmlns:a16="http://schemas.microsoft.com/office/drawing/2014/main" id="{2EA23E78-96A8-259C-19B0-221F3D3C2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7566" y="2139371"/>
            <a:ext cx="631372" cy="631372"/>
          </a:xfrm>
          <a:prstGeom prst="rect">
            <a:avLst/>
          </a:prstGeom>
        </p:spPr>
      </p:pic>
      <p:pic>
        <p:nvPicPr>
          <p:cNvPr id="13" name="Gráfico 12" descr="Carro de la compra con relleno sólido">
            <a:extLst>
              <a:ext uri="{FF2B5EF4-FFF2-40B4-BE49-F238E27FC236}">
                <a16:creationId xmlns:a16="http://schemas.microsoft.com/office/drawing/2014/main" id="{88C54402-82AC-72AA-167E-B9DAB31DC6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3541" y="4918500"/>
            <a:ext cx="544287" cy="544287"/>
          </a:xfrm>
          <a:prstGeom prst="rect">
            <a:avLst/>
          </a:prstGeom>
        </p:spPr>
      </p:pic>
      <p:pic>
        <p:nvPicPr>
          <p:cNvPr id="24" name="Gráfico 23" descr="Camión con relleno sólido">
            <a:extLst>
              <a:ext uri="{FF2B5EF4-FFF2-40B4-BE49-F238E27FC236}">
                <a16:creationId xmlns:a16="http://schemas.microsoft.com/office/drawing/2014/main" id="{97164A39-6538-69E3-356E-129842B8A5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27703" y="4869556"/>
            <a:ext cx="592577" cy="592577"/>
          </a:xfrm>
          <a:prstGeom prst="rect">
            <a:avLst/>
          </a:prstGeom>
        </p:spPr>
      </p:pic>
      <p:pic>
        <p:nvPicPr>
          <p:cNvPr id="26" name="Gráfico 25" descr="Ordenar con relleno sólido">
            <a:extLst>
              <a:ext uri="{FF2B5EF4-FFF2-40B4-BE49-F238E27FC236}">
                <a16:creationId xmlns:a16="http://schemas.microsoft.com/office/drawing/2014/main" id="{290C97BC-9DFC-4308-B963-3AC9F2064D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31566" y="3185916"/>
            <a:ext cx="621306" cy="621306"/>
          </a:xfrm>
          <a:prstGeom prst="rect">
            <a:avLst/>
          </a:prstGeom>
        </p:spPr>
      </p:pic>
      <p:pic>
        <p:nvPicPr>
          <p:cNvPr id="28" name="Gráfico 27" descr="Puerta abierta con relleno sólido">
            <a:extLst>
              <a:ext uri="{FF2B5EF4-FFF2-40B4-BE49-F238E27FC236}">
                <a16:creationId xmlns:a16="http://schemas.microsoft.com/office/drawing/2014/main" id="{F9012BB2-AC8C-93B0-BBD2-D849B035FD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6999" y="3171402"/>
            <a:ext cx="621306" cy="621306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AD9DE90B-CAAE-E745-84E1-8B6AB456E954}"/>
              </a:ext>
            </a:extLst>
          </p:cNvPr>
          <p:cNvSpPr/>
          <p:nvPr/>
        </p:nvSpPr>
        <p:spPr>
          <a:xfrm>
            <a:off x="7925476" y="1845445"/>
            <a:ext cx="2053771" cy="307777"/>
          </a:xfrm>
          <a:prstGeom prst="roundRect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ECFB455-44EE-4BDE-1C7D-A8748FF1839B}"/>
              </a:ext>
            </a:extLst>
          </p:cNvPr>
          <p:cNvSpPr txBox="1"/>
          <p:nvPr/>
        </p:nvSpPr>
        <p:spPr>
          <a:xfrm>
            <a:off x="7862920" y="1833549"/>
            <a:ext cx="33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Threat of new entrants: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52A699F-7D48-F210-AF33-55D817BA8F97}"/>
              </a:ext>
            </a:extLst>
          </p:cNvPr>
          <p:cNvSpPr/>
          <p:nvPr/>
        </p:nvSpPr>
        <p:spPr>
          <a:xfrm>
            <a:off x="7592628" y="4945394"/>
            <a:ext cx="2436743" cy="307180"/>
          </a:xfrm>
          <a:prstGeom prst="roundRect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DAE575BB-DEBF-1701-DF94-2D19EFE6DD1C}"/>
              </a:ext>
            </a:extLst>
          </p:cNvPr>
          <p:cNvSpPr txBox="1"/>
          <p:nvPr/>
        </p:nvSpPr>
        <p:spPr>
          <a:xfrm>
            <a:off x="7592628" y="4936828"/>
            <a:ext cx="33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Bargaining power of buyers: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C1D35F7-7535-B6AA-9737-BE9BFE4722BC}"/>
              </a:ext>
            </a:extLst>
          </p:cNvPr>
          <p:cNvSpPr/>
          <p:nvPr/>
        </p:nvSpPr>
        <p:spPr>
          <a:xfrm>
            <a:off x="764679" y="4777127"/>
            <a:ext cx="2600452" cy="307777"/>
          </a:xfrm>
          <a:prstGeom prst="roundRect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2A0B5AF-1B4C-0446-6299-752B908E5A83}"/>
              </a:ext>
            </a:extLst>
          </p:cNvPr>
          <p:cNvSpPr txBox="1"/>
          <p:nvPr/>
        </p:nvSpPr>
        <p:spPr>
          <a:xfrm>
            <a:off x="718290" y="4761970"/>
            <a:ext cx="268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Bargaining power of suppliers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B54998EE-AB1D-B85B-8FCA-5D0067846CEE}"/>
              </a:ext>
            </a:extLst>
          </p:cNvPr>
          <p:cNvSpPr/>
          <p:nvPr/>
        </p:nvSpPr>
        <p:spPr>
          <a:xfrm>
            <a:off x="770812" y="3065501"/>
            <a:ext cx="1913795" cy="307777"/>
          </a:xfrm>
          <a:prstGeom prst="roundRect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A0D7AA17-5D72-EE89-D183-73EFABA847AA}"/>
              </a:ext>
            </a:extLst>
          </p:cNvPr>
          <p:cNvSpPr txBox="1"/>
          <p:nvPr/>
        </p:nvSpPr>
        <p:spPr>
          <a:xfrm>
            <a:off x="755681" y="3050344"/>
            <a:ext cx="33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Threat of Substitutes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3C6213D3-D558-8769-36FD-D8AEBC74BB1F}"/>
              </a:ext>
            </a:extLst>
          </p:cNvPr>
          <p:cNvSpPr/>
          <p:nvPr/>
        </p:nvSpPr>
        <p:spPr>
          <a:xfrm>
            <a:off x="738782" y="1361162"/>
            <a:ext cx="1496434" cy="307777"/>
          </a:xfrm>
          <a:prstGeom prst="roundRect">
            <a:avLst/>
          </a:prstGeom>
          <a:solidFill>
            <a:srgbClr val="2B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875411E-C5EE-07B8-2291-A0A0EC5A16A1}"/>
              </a:ext>
            </a:extLst>
          </p:cNvPr>
          <p:cNvSpPr txBox="1"/>
          <p:nvPr/>
        </p:nvSpPr>
        <p:spPr>
          <a:xfrm>
            <a:off x="755681" y="1352570"/>
            <a:ext cx="33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Industry rivalry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91EB91-FF59-8D7A-AF46-DB7E78C9B732}"/>
              </a:ext>
            </a:extLst>
          </p:cNvPr>
          <p:cNvSpPr txBox="1"/>
          <p:nvPr/>
        </p:nvSpPr>
        <p:spPr>
          <a:xfrm>
            <a:off x="3417523" y="476197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2B7804"/>
                </a:solidFill>
              </a:rPr>
              <a:t>LOW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8E8DAB-2079-E7CC-7136-C17A49DE4B4C}"/>
              </a:ext>
            </a:extLst>
          </p:cNvPr>
          <p:cNvSpPr txBox="1"/>
          <p:nvPr/>
        </p:nvSpPr>
        <p:spPr>
          <a:xfrm>
            <a:off x="10041028" y="491003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s-PE" dirty="0"/>
              <a:t>MEDIUM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477778C-E586-0FAE-9AED-76CA46DDE942}"/>
              </a:ext>
            </a:extLst>
          </p:cNvPr>
          <p:cNvSpPr txBox="1"/>
          <p:nvPr/>
        </p:nvSpPr>
        <p:spPr>
          <a:xfrm>
            <a:off x="10041803" y="1855074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2B7804"/>
                </a:solidFill>
              </a:rPr>
              <a:t>LOW 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E7FC095E-935D-3A22-2309-3AE8A7D26005}"/>
              </a:ext>
            </a:extLst>
          </p:cNvPr>
          <p:cNvSpPr txBox="1"/>
          <p:nvPr/>
        </p:nvSpPr>
        <p:spPr>
          <a:xfrm>
            <a:off x="2983486" y="998367"/>
            <a:ext cx="5783887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000" b="1" dirty="0">
                <a:solidFill>
                  <a:srgbClr val="002060"/>
                </a:solidFill>
                <a:cs typeface="Arial" pitchFamily="34" charset="0"/>
              </a:rPr>
              <a:t>Wet/dry wipes Industry</a:t>
            </a:r>
            <a:endParaRPr lang="ko-KR" altLang="en-US" sz="20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DFCC281-1A9F-5B61-B564-5EDD3A6DD0C3}"/>
              </a:ext>
            </a:extLst>
          </p:cNvPr>
          <p:cNvSpPr txBox="1"/>
          <p:nvPr/>
        </p:nvSpPr>
        <p:spPr>
          <a:xfrm>
            <a:off x="2341978" y="137371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chemeClr val="accent3">
                    <a:lumMod val="75000"/>
                  </a:schemeClr>
                </a:solidFill>
              </a:rPr>
              <a:t>MEDIUM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CCC9AD5-525D-4571-82D5-78889B38F802}"/>
              </a:ext>
            </a:extLst>
          </p:cNvPr>
          <p:cNvSpPr txBox="1"/>
          <p:nvPr/>
        </p:nvSpPr>
        <p:spPr>
          <a:xfrm>
            <a:off x="2789523" y="305034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b="1" dirty="0">
                <a:solidFill>
                  <a:srgbClr val="FF0000"/>
                </a:solidFill>
              </a:rPr>
              <a:t>HIGH 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9A7C464-538A-D954-5903-171D4EFDA4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6138733">
            <a:off x="722129" y="1667633"/>
            <a:ext cx="987674" cy="120797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26E375F-DF70-70B2-F540-FB15DE686E51}"/>
              </a:ext>
            </a:extLst>
          </p:cNvPr>
          <p:cNvSpPr txBox="1"/>
          <p:nvPr/>
        </p:nvSpPr>
        <p:spPr>
          <a:xfrm>
            <a:off x="297674" y="1943794"/>
            <a:ext cx="157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IN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ggressive competition for share</a:t>
            </a:r>
            <a:endParaRPr lang="es-PE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sz="1200" dirty="0"/>
          </a:p>
        </p:txBody>
      </p:sp>
      <p:pic>
        <p:nvPicPr>
          <p:cNvPr id="33" name="Imagen 32" descr="Icono&#10;&#10;Descripción generada automáticamente">
            <a:extLst>
              <a:ext uri="{FF2B5EF4-FFF2-40B4-BE49-F238E27FC236}">
                <a16:creationId xmlns:a16="http://schemas.microsoft.com/office/drawing/2014/main" id="{C7171C8D-C9B6-3876-BA9D-DF95A60E5E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6143533">
            <a:off x="1764517" y="1656529"/>
            <a:ext cx="987674" cy="120797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FA0CD601-35C8-967E-42B9-BDD9FC5012C9}"/>
              </a:ext>
            </a:extLst>
          </p:cNvPr>
          <p:cNvSpPr txBox="1"/>
          <p:nvPr/>
        </p:nvSpPr>
        <p:spPr>
          <a:xfrm>
            <a:off x="1256228" y="1951372"/>
            <a:ext cx="1644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Compete not on  </a:t>
            </a:r>
            <a:r>
              <a:rPr lang="en-IN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price but differentiation</a:t>
            </a:r>
            <a:endParaRPr lang="es-PE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sz="1200" dirty="0"/>
          </a:p>
        </p:txBody>
      </p:sp>
      <p:pic>
        <p:nvPicPr>
          <p:cNvPr id="36" name="Imagen 35" descr="Icono&#10;&#10;Descripción generada automáticamente">
            <a:extLst>
              <a:ext uri="{FF2B5EF4-FFF2-40B4-BE49-F238E27FC236}">
                <a16:creationId xmlns:a16="http://schemas.microsoft.com/office/drawing/2014/main" id="{039435CA-CA0D-4972-761D-06355BD8E1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6143533">
            <a:off x="731250" y="3239056"/>
            <a:ext cx="1161063" cy="142003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090F417-7ADB-0D9A-7A3D-A8F36A27D805}"/>
              </a:ext>
            </a:extLst>
          </p:cNvPr>
          <p:cNvSpPr txBox="1"/>
          <p:nvPr/>
        </p:nvSpPr>
        <p:spPr>
          <a:xfrm>
            <a:off x="815208" y="3511792"/>
            <a:ext cx="10853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Many alternatives available </a:t>
            </a:r>
            <a:r>
              <a: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n-IN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paper towels, rags</a:t>
            </a:r>
            <a:r>
              <a: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endParaRPr lang="es-PE" sz="1200" dirty="0"/>
          </a:p>
        </p:txBody>
      </p:sp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5BB78136-9902-C02D-581B-7FB18A5B26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6138733">
            <a:off x="822062" y="5010824"/>
            <a:ext cx="1279642" cy="1565064"/>
          </a:xfrm>
          <a:prstGeom prst="rect">
            <a:avLst/>
          </a:prstGeom>
        </p:spPr>
      </p:pic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AE531B49-5C46-99C7-C45B-10631D2ACD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6138733">
            <a:off x="2260267" y="4995831"/>
            <a:ext cx="1306754" cy="159822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5E055815-1B15-D9CA-26D8-15DA769A3F0E}"/>
              </a:ext>
            </a:extLst>
          </p:cNvPr>
          <p:cNvSpPr txBox="1"/>
          <p:nvPr/>
        </p:nvSpPr>
        <p:spPr>
          <a:xfrm>
            <a:off x="825713" y="5292374"/>
            <a:ext cx="1167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IN" dirty="0"/>
              <a:t>Many suppliers vs low concentration of industry players.</a:t>
            </a:r>
          </a:p>
          <a:p>
            <a:endParaRPr lang="es-PE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7C0FDF3-62C2-5891-3E11-03D61139BCC6}"/>
              </a:ext>
            </a:extLst>
          </p:cNvPr>
          <p:cNvSpPr txBox="1"/>
          <p:nvPr/>
        </p:nvSpPr>
        <p:spPr>
          <a:xfrm>
            <a:off x="2408720" y="5229640"/>
            <a:ext cx="15347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IN" dirty="0"/>
              <a:t>Chemical / </a:t>
            </a:r>
            <a:br>
              <a:rPr lang="en-IN" dirty="0"/>
            </a:br>
            <a:r>
              <a:rPr lang="en-IN" dirty="0"/>
              <a:t>commodity manufacturers: inability to differentiate </a:t>
            </a:r>
          </a:p>
          <a:p>
            <a:pPr marL="0" indent="0">
              <a:buNone/>
            </a:pPr>
            <a:r>
              <a:rPr lang="en-IN" dirty="0"/>
              <a:t>product</a:t>
            </a:r>
            <a:endParaRPr lang="es-PE" dirty="0"/>
          </a:p>
          <a:p>
            <a:endParaRPr lang="es-PE" dirty="0"/>
          </a:p>
        </p:txBody>
      </p:sp>
      <p:pic>
        <p:nvPicPr>
          <p:cNvPr id="41" name="Imagen 40" descr="Icono&#10;&#10;Descripción generada automáticamente">
            <a:extLst>
              <a:ext uri="{FF2B5EF4-FFF2-40B4-BE49-F238E27FC236}">
                <a16:creationId xmlns:a16="http://schemas.microsoft.com/office/drawing/2014/main" id="{81D29EED-E8AF-127A-B603-47DC9C938B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6138733">
            <a:off x="5794730" y="5459501"/>
            <a:ext cx="1137441" cy="1391146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77E6944-FB6F-17CE-09A6-D91920F0D95F}"/>
              </a:ext>
            </a:extLst>
          </p:cNvPr>
          <p:cNvSpPr txBox="1"/>
          <p:nvPr/>
        </p:nvSpPr>
        <p:spPr>
          <a:xfrm>
            <a:off x="5781395" y="5666097"/>
            <a:ext cx="1225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Larger retailers have more influence because of large purchases</a:t>
            </a:r>
          </a:p>
          <a:p>
            <a:endParaRPr lang="es-PE" dirty="0"/>
          </a:p>
        </p:txBody>
      </p:sp>
      <p:pic>
        <p:nvPicPr>
          <p:cNvPr id="43" name="Imagen 42" descr="Icono&#10;&#10;Descripción generada automáticamente">
            <a:extLst>
              <a:ext uri="{FF2B5EF4-FFF2-40B4-BE49-F238E27FC236}">
                <a16:creationId xmlns:a16="http://schemas.microsoft.com/office/drawing/2014/main" id="{A2976BDD-E096-4626-FEE2-80CFE65502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6138733">
            <a:off x="7000777" y="5455463"/>
            <a:ext cx="1147485" cy="140343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97439B2-288D-FAFF-B06C-0F8671EC321D}"/>
              </a:ext>
            </a:extLst>
          </p:cNvPr>
          <p:cNvSpPr txBox="1"/>
          <p:nvPr/>
        </p:nvSpPr>
        <p:spPr>
          <a:xfrm>
            <a:off x="7006580" y="5715955"/>
            <a:ext cx="1193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Brand recognition and loyalty from end customers. </a:t>
            </a:r>
            <a:endParaRPr lang="es-PE" dirty="0"/>
          </a:p>
        </p:txBody>
      </p:sp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ABC1BE66-C4C2-DF28-3618-6117317D86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6138733">
            <a:off x="8014016" y="1973357"/>
            <a:ext cx="1368852" cy="167417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5CE760F-1662-EE08-E9E2-84987EDC26E6}"/>
              </a:ext>
            </a:extLst>
          </p:cNvPr>
          <p:cNvSpPr txBox="1"/>
          <p:nvPr/>
        </p:nvSpPr>
        <p:spPr>
          <a:xfrm>
            <a:off x="8016381" y="2305260"/>
            <a:ext cx="1635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Big players benefit from economies of scale. Difficult for a new player to penetrate</a:t>
            </a:r>
          </a:p>
          <a:p>
            <a:endParaRPr lang="es-PE" dirty="0"/>
          </a:p>
        </p:txBody>
      </p:sp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B3B3346F-3202-F840-DC2E-9276700F47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6138733">
            <a:off x="9552511" y="1970985"/>
            <a:ext cx="1382596" cy="1690982"/>
          </a:xfrm>
          <a:prstGeom prst="rect">
            <a:avLst/>
          </a:prstGeom>
        </p:spPr>
      </p:pic>
      <p:pic>
        <p:nvPicPr>
          <p:cNvPr id="48" name="Imagen 47" descr="Icono&#10;&#10;Descripción generada automáticamente">
            <a:extLst>
              <a:ext uri="{FF2B5EF4-FFF2-40B4-BE49-F238E27FC236}">
                <a16:creationId xmlns:a16="http://schemas.microsoft.com/office/drawing/2014/main" id="{F1ACE46F-BABB-1CF2-E90A-D25D9B3556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6138733">
            <a:off x="8843490" y="3146366"/>
            <a:ext cx="1382596" cy="1690982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737E4D0B-8F94-1932-1662-C98F043D9A58}"/>
              </a:ext>
            </a:extLst>
          </p:cNvPr>
          <p:cNvSpPr txBox="1"/>
          <p:nvPr/>
        </p:nvSpPr>
        <p:spPr>
          <a:xfrm>
            <a:off x="9609962" y="2331155"/>
            <a:ext cx="1378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Many players: difficult for a new competitor to find shelf space at the retailers. </a:t>
            </a:r>
            <a:endParaRPr lang="es-PE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0317523-8042-8F18-25E6-B100832F8E94}"/>
              </a:ext>
            </a:extLst>
          </p:cNvPr>
          <p:cNvSpPr txBox="1"/>
          <p:nvPr/>
        </p:nvSpPr>
        <p:spPr>
          <a:xfrm>
            <a:off x="8819033" y="3466536"/>
            <a:ext cx="154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Established and efficient distribution channels, which reduces operating costs. </a:t>
            </a:r>
          </a:p>
          <a:p>
            <a:endParaRPr lang="es-PE" dirty="0"/>
          </a:p>
        </p:txBody>
      </p:sp>
      <p:sp>
        <p:nvSpPr>
          <p:cNvPr id="51" name="Marcador de número de diapositiva 50">
            <a:extLst>
              <a:ext uri="{FF2B5EF4-FFF2-40B4-BE49-F238E27FC236}">
                <a16:creationId xmlns:a16="http://schemas.microsoft.com/office/drawing/2014/main" id="{6E3EC166-DB05-8503-3C7E-406F512A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32A21-A4BF-41AF-9775-72AA8CF9DD4F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329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E2B0C70C-3596-F029-D693-42B74509F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23435"/>
            <a:ext cx="6941128" cy="12241620"/>
          </a:xfrm>
          <a:prstGeom prst="rect">
            <a:avLst/>
          </a:prstGeom>
        </p:spPr>
      </p:pic>
      <p:sp>
        <p:nvSpPr>
          <p:cNvPr id="88" name="Rectángulo 87">
            <a:extLst>
              <a:ext uri="{FF2B5EF4-FFF2-40B4-BE49-F238E27FC236}">
                <a16:creationId xmlns:a16="http://schemas.microsoft.com/office/drawing/2014/main" id="{0A0ABF7A-B95A-7B95-4C12-403BA76B45E0}"/>
              </a:ext>
            </a:extLst>
          </p:cNvPr>
          <p:cNvSpPr/>
          <p:nvPr/>
        </p:nvSpPr>
        <p:spPr>
          <a:xfrm>
            <a:off x="144108" y="1071582"/>
            <a:ext cx="5951892" cy="45417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2D8BB1-F0EA-1075-6804-38B699BF170D}"/>
              </a:ext>
            </a:extLst>
          </p:cNvPr>
          <p:cNvSpPr txBox="1"/>
          <p:nvPr/>
        </p:nvSpPr>
        <p:spPr>
          <a:xfrm>
            <a:off x="100775" y="1011685"/>
            <a:ext cx="5919273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800" b="1" dirty="0">
                <a:solidFill>
                  <a:srgbClr val="002060"/>
                </a:solidFill>
                <a:cs typeface="Arial" pitchFamily="34" charset="0"/>
              </a:rPr>
              <a:t>Persona 1: Family prioritizing bee</a:t>
            </a:r>
            <a:endParaRPr lang="ko-KR" altLang="en-US" sz="28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4" name="Rectángulo: esquinas redondeadas 55">
            <a:extLst>
              <a:ext uri="{FF2B5EF4-FFF2-40B4-BE49-F238E27FC236}">
                <a16:creationId xmlns:a16="http://schemas.microsoft.com/office/drawing/2014/main" id="{CCDDBB74-4CA7-EEEE-FEDF-F687130A2259}"/>
              </a:ext>
            </a:extLst>
          </p:cNvPr>
          <p:cNvSpPr/>
          <p:nvPr/>
        </p:nvSpPr>
        <p:spPr>
          <a:xfrm>
            <a:off x="3749489" y="3719307"/>
            <a:ext cx="2223893" cy="2804624"/>
          </a:xfrm>
          <a:prstGeom prst="roundRect">
            <a:avLst>
              <a:gd name="adj" fmla="val 105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3E32305-4485-B4C9-EEB5-EC3925599E4F}"/>
              </a:ext>
            </a:extLst>
          </p:cNvPr>
          <p:cNvSpPr/>
          <p:nvPr/>
        </p:nvSpPr>
        <p:spPr>
          <a:xfrm>
            <a:off x="7128786" y="1656516"/>
            <a:ext cx="5007056" cy="2004991"/>
          </a:xfrm>
          <a:prstGeom prst="roundRect">
            <a:avLst>
              <a:gd name="adj" fmla="val 119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Gráfico 6" descr="Gesto de doble toque con relleno sólido">
            <a:extLst>
              <a:ext uri="{FF2B5EF4-FFF2-40B4-BE49-F238E27FC236}">
                <a16:creationId xmlns:a16="http://schemas.microsoft.com/office/drawing/2014/main" id="{E6D8C4BA-C999-2E91-8C85-DE6DAB71F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1991" y="1757897"/>
            <a:ext cx="313918" cy="313918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164CD54-FB94-1452-E30D-9112A4EF8540}"/>
              </a:ext>
            </a:extLst>
          </p:cNvPr>
          <p:cNvSpPr/>
          <p:nvPr/>
        </p:nvSpPr>
        <p:spPr>
          <a:xfrm>
            <a:off x="103456" y="1661465"/>
            <a:ext cx="3614530" cy="4130078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9" name="Group 47">
            <a:extLst>
              <a:ext uri="{FF2B5EF4-FFF2-40B4-BE49-F238E27FC236}">
                <a16:creationId xmlns:a16="http://schemas.microsoft.com/office/drawing/2014/main" id="{6E888F09-2D15-BA14-E49C-C6FFAA2B8F7C}"/>
              </a:ext>
            </a:extLst>
          </p:cNvPr>
          <p:cNvGrpSpPr/>
          <p:nvPr/>
        </p:nvGrpSpPr>
        <p:grpSpPr>
          <a:xfrm>
            <a:off x="206465" y="1717385"/>
            <a:ext cx="3590625" cy="1751693"/>
            <a:chOff x="781475" y="2574735"/>
            <a:chExt cx="2081822" cy="1313770"/>
          </a:xfrm>
        </p:grpSpPr>
        <p:sp>
          <p:nvSpPr>
            <p:cNvPr id="10" name="TextBox 48">
              <a:extLst>
                <a:ext uri="{FF2B5EF4-FFF2-40B4-BE49-F238E27FC236}">
                  <a16:creationId xmlns:a16="http://schemas.microsoft.com/office/drawing/2014/main" id="{8E6FF332-2B02-C42E-E3D7-617798D893DE}"/>
                </a:ext>
              </a:extLst>
            </p:cNvPr>
            <p:cNvSpPr txBox="1"/>
            <p:nvPr/>
          </p:nvSpPr>
          <p:spPr>
            <a:xfrm>
              <a:off x="803641" y="3646132"/>
              <a:ext cx="2059656" cy="24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5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16" name="TextBox 49">
              <a:extLst>
                <a:ext uri="{FF2B5EF4-FFF2-40B4-BE49-F238E27FC236}">
                  <a16:creationId xmlns:a16="http://schemas.microsoft.com/office/drawing/2014/main" id="{21429756-C105-DBC3-97C2-CA6E4843A42A}"/>
                </a:ext>
              </a:extLst>
            </p:cNvPr>
            <p:cNvSpPr txBox="1"/>
            <p:nvPr/>
          </p:nvSpPr>
          <p:spPr>
            <a:xfrm>
              <a:off x="781475" y="2574735"/>
              <a:ext cx="207773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b="1" dirty="0">
                  <a:solidFill>
                    <a:srgbClr val="002060"/>
                  </a:solidFill>
                  <a:cs typeface="Arial" pitchFamily="34" charset="0"/>
                </a:rPr>
                <a:t>Bio</a:t>
              </a:r>
              <a:endParaRPr lang="ko-KR" altLang="en-US" sz="1867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B85910E-F099-0842-E0B2-0B313C66DD87}"/>
              </a:ext>
            </a:extLst>
          </p:cNvPr>
          <p:cNvSpPr/>
          <p:nvPr/>
        </p:nvSpPr>
        <p:spPr>
          <a:xfrm>
            <a:off x="3757865" y="1661465"/>
            <a:ext cx="1230955" cy="20118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id="{46498FE6-2A61-7837-2044-8B70C9996E76}"/>
              </a:ext>
            </a:extLst>
          </p:cNvPr>
          <p:cNvSpPr txBox="1"/>
          <p:nvPr/>
        </p:nvSpPr>
        <p:spPr>
          <a:xfrm>
            <a:off x="3824387" y="1736156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Quote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712AA8A-6D28-F2D0-7A36-BC1BAC63123F}"/>
              </a:ext>
            </a:extLst>
          </p:cNvPr>
          <p:cNvSpPr/>
          <p:nvPr/>
        </p:nvSpPr>
        <p:spPr>
          <a:xfrm>
            <a:off x="6018255" y="3693217"/>
            <a:ext cx="3294467" cy="2050804"/>
          </a:xfrm>
          <a:prstGeom prst="roundRect">
            <a:avLst>
              <a:gd name="adj" fmla="val 94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B347A29-9503-6E17-01D1-A4F04E36D0ED}"/>
              </a:ext>
            </a:extLst>
          </p:cNvPr>
          <p:cNvSpPr/>
          <p:nvPr/>
        </p:nvSpPr>
        <p:spPr>
          <a:xfrm>
            <a:off x="9332236" y="3698247"/>
            <a:ext cx="2781085" cy="20457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TextBox 49">
            <a:extLst>
              <a:ext uri="{FF2B5EF4-FFF2-40B4-BE49-F238E27FC236}">
                <a16:creationId xmlns:a16="http://schemas.microsoft.com/office/drawing/2014/main" id="{7CC324C3-3CC5-DEB3-3946-E93FABCF0D25}"/>
              </a:ext>
            </a:extLst>
          </p:cNvPr>
          <p:cNvSpPr txBox="1"/>
          <p:nvPr/>
        </p:nvSpPr>
        <p:spPr>
          <a:xfrm>
            <a:off x="3839030" y="3796274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Behaviors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2" name="TextBox 49">
            <a:extLst>
              <a:ext uri="{FF2B5EF4-FFF2-40B4-BE49-F238E27FC236}">
                <a16:creationId xmlns:a16="http://schemas.microsoft.com/office/drawing/2014/main" id="{7B68288B-0DE2-4272-AF5F-90F58B43964B}"/>
              </a:ext>
            </a:extLst>
          </p:cNvPr>
          <p:cNvSpPr txBox="1"/>
          <p:nvPr/>
        </p:nvSpPr>
        <p:spPr>
          <a:xfrm>
            <a:off x="6099790" y="3821165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Cleaning use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3" name="TextBox 49">
            <a:extLst>
              <a:ext uri="{FF2B5EF4-FFF2-40B4-BE49-F238E27FC236}">
                <a16:creationId xmlns:a16="http://schemas.microsoft.com/office/drawing/2014/main" id="{A2466301-235D-8DB9-1F0D-1C0D55F55709}"/>
              </a:ext>
            </a:extLst>
          </p:cNvPr>
          <p:cNvSpPr txBox="1"/>
          <p:nvPr/>
        </p:nvSpPr>
        <p:spPr>
          <a:xfrm>
            <a:off x="9441058" y="3749903"/>
            <a:ext cx="234388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Reasons to use and buy this product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F710B5A8-9717-98C3-89B9-7A57E3696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65348" y="2174495"/>
            <a:ext cx="987674" cy="1207973"/>
          </a:xfrm>
          <a:prstGeom prst="rect">
            <a:avLst/>
          </a:prstGeom>
        </p:spPr>
      </p:pic>
      <p:sp>
        <p:nvSpPr>
          <p:cNvPr id="25" name="TextBox 60">
            <a:extLst>
              <a:ext uri="{FF2B5EF4-FFF2-40B4-BE49-F238E27FC236}">
                <a16:creationId xmlns:a16="http://schemas.microsoft.com/office/drawing/2014/main" id="{F3C8418A-15D4-BEEF-FB04-1C4E7A294363}"/>
              </a:ext>
            </a:extLst>
          </p:cNvPr>
          <p:cNvSpPr txBox="1"/>
          <p:nvPr/>
        </p:nvSpPr>
        <p:spPr>
          <a:xfrm>
            <a:off x="191340" y="2492583"/>
            <a:ext cx="737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“Stay at home” Mom or dad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6" name="Gráfico 25" descr="Usuario con relleno sólido">
            <a:extLst>
              <a:ext uri="{FF2B5EF4-FFF2-40B4-BE49-F238E27FC236}">
                <a16:creationId xmlns:a16="http://schemas.microsoft.com/office/drawing/2014/main" id="{43013DA7-2933-8FD1-C2D9-C26BDE632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5728" y="1725028"/>
            <a:ext cx="300171" cy="300171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F2A46E-B741-7C59-D779-A00F4DA75C3C}"/>
              </a:ext>
            </a:extLst>
          </p:cNvPr>
          <p:cNvSpPr/>
          <p:nvPr/>
        </p:nvSpPr>
        <p:spPr>
          <a:xfrm>
            <a:off x="5028416" y="1660219"/>
            <a:ext cx="2020532" cy="2004991"/>
          </a:xfrm>
          <a:prstGeom prst="roundRect">
            <a:avLst>
              <a:gd name="adj" fmla="val 99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3A7CFBFB-050F-80DB-CA5A-6AEEC9F740EC}"/>
              </a:ext>
            </a:extLst>
          </p:cNvPr>
          <p:cNvSpPr txBox="1"/>
          <p:nvPr/>
        </p:nvSpPr>
        <p:spPr>
          <a:xfrm>
            <a:off x="5207489" y="1725028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Goals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9" name="TextBox 49">
            <a:extLst>
              <a:ext uri="{FF2B5EF4-FFF2-40B4-BE49-F238E27FC236}">
                <a16:creationId xmlns:a16="http://schemas.microsoft.com/office/drawing/2014/main" id="{5BD43AC5-5A3D-4BC1-1569-8B6AAD96E766}"/>
              </a:ext>
            </a:extLst>
          </p:cNvPr>
          <p:cNvSpPr txBox="1"/>
          <p:nvPr/>
        </p:nvSpPr>
        <p:spPr>
          <a:xfrm>
            <a:off x="7229234" y="1725028"/>
            <a:ext cx="224741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Pain points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0" name="TextBox 49">
            <a:extLst>
              <a:ext uri="{FF2B5EF4-FFF2-40B4-BE49-F238E27FC236}">
                <a16:creationId xmlns:a16="http://schemas.microsoft.com/office/drawing/2014/main" id="{8BD9E2B7-170F-1FF7-55D6-B5E693B7313D}"/>
              </a:ext>
            </a:extLst>
          </p:cNvPr>
          <p:cNvSpPr txBox="1"/>
          <p:nvPr/>
        </p:nvSpPr>
        <p:spPr>
          <a:xfrm>
            <a:off x="178282" y="3612885"/>
            <a:ext cx="358357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Personality and Interests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3" name="Gráfico 32" descr="Cubo y fregona con relleno sólido">
            <a:extLst>
              <a:ext uri="{FF2B5EF4-FFF2-40B4-BE49-F238E27FC236}">
                <a16:creationId xmlns:a16="http://schemas.microsoft.com/office/drawing/2014/main" id="{ECE46219-FCB9-1585-4783-24444F5640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23720" y="3796274"/>
            <a:ext cx="336957" cy="336957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B5C19442-DC94-EA00-37F0-AF77975A66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576849" y="3830691"/>
            <a:ext cx="278773" cy="323700"/>
          </a:xfrm>
          <a:prstGeom prst="rect">
            <a:avLst/>
          </a:prstGeom>
        </p:spPr>
      </p:pic>
      <p:pic>
        <p:nvPicPr>
          <p:cNvPr id="35" name="Gráfico 34" descr="Mano levantada con relleno sólido">
            <a:extLst>
              <a:ext uri="{FF2B5EF4-FFF2-40B4-BE49-F238E27FC236}">
                <a16:creationId xmlns:a16="http://schemas.microsoft.com/office/drawing/2014/main" id="{A5E348CD-F063-C151-966D-8D75BF2A46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32582" y="3838735"/>
            <a:ext cx="307611" cy="307611"/>
          </a:xfrm>
          <a:prstGeom prst="rect">
            <a:avLst/>
          </a:prstGeom>
        </p:spPr>
      </p:pic>
      <p:pic>
        <p:nvPicPr>
          <p:cNvPr id="36" name="Gráfico 35" descr="Burbuja de chat con relleno sólido">
            <a:extLst>
              <a:ext uri="{FF2B5EF4-FFF2-40B4-BE49-F238E27FC236}">
                <a16:creationId xmlns:a16="http://schemas.microsoft.com/office/drawing/2014/main" id="{14349728-F806-C524-4737-ECEBE03D5B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60770" y="1790468"/>
            <a:ext cx="272763" cy="272763"/>
          </a:xfrm>
          <a:prstGeom prst="rect">
            <a:avLst/>
          </a:prstGeom>
        </p:spPr>
      </p:pic>
      <p:pic>
        <p:nvPicPr>
          <p:cNvPr id="37" name="Gráfico 36" descr="Puño cerrado con relleno sólido">
            <a:extLst>
              <a:ext uri="{FF2B5EF4-FFF2-40B4-BE49-F238E27FC236}">
                <a16:creationId xmlns:a16="http://schemas.microsoft.com/office/drawing/2014/main" id="{B4BF2985-297A-7920-E761-05BF2FD1E0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94368" y="1723006"/>
            <a:ext cx="374035" cy="374035"/>
          </a:xfrm>
          <a:prstGeom prst="rect">
            <a:avLst/>
          </a:prstGeom>
        </p:spPr>
      </p:pic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9FD81F6A-56BE-81F5-1C00-C9B8A889A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963169" y="2178445"/>
            <a:ext cx="987674" cy="1207973"/>
          </a:xfrm>
          <a:prstGeom prst="rect">
            <a:avLst/>
          </a:prstGeom>
        </p:spPr>
      </p:pic>
      <p:sp>
        <p:nvSpPr>
          <p:cNvPr id="40" name="TextBox 60">
            <a:extLst>
              <a:ext uri="{FF2B5EF4-FFF2-40B4-BE49-F238E27FC236}">
                <a16:creationId xmlns:a16="http://schemas.microsoft.com/office/drawing/2014/main" id="{7409005D-40B8-D0D9-8006-8D836C24F359}"/>
              </a:ext>
            </a:extLst>
          </p:cNvPr>
          <p:cNvSpPr txBox="1"/>
          <p:nvPr/>
        </p:nvSpPr>
        <p:spPr>
          <a:xfrm>
            <a:off x="1094363" y="2533035"/>
            <a:ext cx="76299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39</a:t>
            </a:r>
          </a:p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years old</a:t>
            </a:r>
          </a:p>
          <a:p>
            <a:pPr algn="ctr"/>
            <a:endParaRPr lang="en-US" altLang="ko-KR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41" name="Imagen 40" descr="Icono&#10;&#10;Descripción generada automáticamente">
            <a:extLst>
              <a:ext uri="{FF2B5EF4-FFF2-40B4-BE49-F238E27FC236}">
                <a16:creationId xmlns:a16="http://schemas.microsoft.com/office/drawing/2014/main" id="{5A305895-B0E7-09EA-20CE-B10127970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1850426" y="2187795"/>
            <a:ext cx="987674" cy="1207973"/>
          </a:xfrm>
          <a:prstGeom prst="rect">
            <a:avLst/>
          </a:prstGeom>
        </p:spPr>
      </p:pic>
      <p:sp>
        <p:nvSpPr>
          <p:cNvPr id="42" name="TextBox 60">
            <a:extLst>
              <a:ext uri="{FF2B5EF4-FFF2-40B4-BE49-F238E27FC236}">
                <a16:creationId xmlns:a16="http://schemas.microsoft.com/office/drawing/2014/main" id="{78D2F6F1-8FF9-A76B-D327-DE685B11E679}"/>
              </a:ext>
            </a:extLst>
          </p:cNvPr>
          <p:cNvSpPr txBox="1"/>
          <p:nvPr/>
        </p:nvSpPr>
        <p:spPr>
          <a:xfrm>
            <a:off x="2003776" y="2476958"/>
            <a:ext cx="69273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Loves her family</a:t>
            </a:r>
          </a:p>
        </p:txBody>
      </p:sp>
      <p:pic>
        <p:nvPicPr>
          <p:cNvPr id="43" name="Imagen 42" descr="Icono&#10;&#10;Descripción generada automáticamente">
            <a:extLst>
              <a:ext uri="{FF2B5EF4-FFF2-40B4-BE49-F238E27FC236}">
                <a16:creationId xmlns:a16="http://schemas.microsoft.com/office/drawing/2014/main" id="{8E8EC660-FC36-8BA2-43FB-71C7B23C3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2742663" y="2193781"/>
            <a:ext cx="987674" cy="1207973"/>
          </a:xfrm>
          <a:prstGeom prst="rect">
            <a:avLst/>
          </a:prstGeom>
        </p:spPr>
      </p:pic>
      <p:sp>
        <p:nvSpPr>
          <p:cNvPr id="44" name="TextBox 60">
            <a:extLst>
              <a:ext uri="{FF2B5EF4-FFF2-40B4-BE49-F238E27FC236}">
                <a16:creationId xmlns:a16="http://schemas.microsoft.com/office/drawing/2014/main" id="{BF9DF64D-30B5-E69D-0A03-947619977A53}"/>
              </a:ext>
            </a:extLst>
          </p:cNvPr>
          <p:cNvSpPr txBox="1"/>
          <p:nvPr/>
        </p:nvSpPr>
        <p:spPr>
          <a:xfrm>
            <a:off x="2927839" y="2409149"/>
            <a:ext cx="692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Cleans house to protect kids</a:t>
            </a:r>
          </a:p>
        </p:txBody>
      </p:sp>
      <p:pic>
        <p:nvPicPr>
          <p:cNvPr id="45" name="Imagen 44" descr="Icono&#10;&#10;Descripción generada automáticamente">
            <a:extLst>
              <a:ext uri="{FF2B5EF4-FFF2-40B4-BE49-F238E27FC236}">
                <a16:creationId xmlns:a16="http://schemas.microsoft.com/office/drawing/2014/main" id="{0D249162-6A4A-07BA-463E-17BB5FB08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499005" y="4114672"/>
            <a:ext cx="987674" cy="1207973"/>
          </a:xfrm>
          <a:prstGeom prst="rect">
            <a:avLst/>
          </a:prstGeom>
        </p:spPr>
      </p:pic>
      <p:sp>
        <p:nvSpPr>
          <p:cNvPr id="46" name="TextBox 60">
            <a:extLst>
              <a:ext uri="{FF2B5EF4-FFF2-40B4-BE49-F238E27FC236}">
                <a16:creationId xmlns:a16="http://schemas.microsoft.com/office/drawing/2014/main" id="{0F82D05A-C5F8-46D5-AFC7-261DAB815EA7}"/>
              </a:ext>
            </a:extLst>
          </p:cNvPr>
          <p:cNvSpPr txBox="1"/>
          <p:nvPr/>
        </p:nvSpPr>
        <p:spPr>
          <a:xfrm>
            <a:off x="629311" y="4343568"/>
            <a:ext cx="737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Life stage:</a:t>
            </a:r>
          </a:p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Raising </a:t>
            </a:r>
          </a:p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children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47" name="Imagen 46" descr="Icono&#10;&#10;Descripción generada automáticamente">
            <a:extLst>
              <a:ext uri="{FF2B5EF4-FFF2-40B4-BE49-F238E27FC236}">
                <a16:creationId xmlns:a16="http://schemas.microsoft.com/office/drawing/2014/main" id="{BC3BAB84-6BF4-9A76-6DD0-A1783CF7F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1388391" y="4114672"/>
            <a:ext cx="987674" cy="1207973"/>
          </a:xfrm>
          <a:prstGeom prst="rect">
            <a:avLst/>
          </a:prstGeom>
        </p:spPr>
      </p:pic>
      <p:sp>
        <p:nvSpPr>
          <p:cNvPr id="48" name="TextBox 60">
            <a:extLst>
              <a:ext uri="{FF2B5EF4-FFF2-40B4-BE49-F238E27FC236}">
                <a16:creationId xmlns:a16="http://schemas.microsoft.com/office/drawing/2014/main" id="{A6B98EC3-F97F-B8B0-3276-02EEEF1F4275}"/>
              </a:ext>
            </a:extLst>
          </p:cNvPr>
          <p:cNvSpPr txBox="1"/>
          <p:nvPr/>
        </p:nvSpPr>
        <p:spPr>
          <a:xfrm>
            <a:off x="1499478" y="4354684"/>
            <a:ext cx="811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Focused on children’s education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49" name="Imagen 48" descr="Icono&#10;&#10;Descripción generada automáticamente">
            <a:extLst>
              <a:ext uri="{FF2B5EF4-FFF2-40B4-BE49-F238E27FC236}">
                <a16:creationId xmlns:a16="http://schemas.microsoft.com/office/drawing/2014/main" id="{B260DA00-56A4-8C2C-29B4-244A69C3F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2279725" y="4114671"/>
            <a:ext cx="987674" cy="1207973"/>
          </a:xfrm>
          <a:prstGeom prst="rect">
            <a:avLst/>
          </a:prstGeom>
        </p:spPr>
      </p:pic>
      <p:sp>
        <p:nvSpPr>
          <p:cNvPr id="50" name="TextBox 60">
            <a:extLst>
              <a:ext uri="{FF2B5EF4-FFF2-40B4-BE49-F238E27FC236}">
                <a16:creationId xmlns:a16="http://schemas.microsoft.com/office/drawing/2014/main" id="{25900360-0103-C399-0407-F8B3DAE7B109}"/>
              </a:ext>
            </a:extLst>
          </p:cNvPr>
          <p:cNvSpPr txBox="1"/>
          <p:nvPr/>
        </p:nvSpPr>
        <p:spPr>
          <a:xfrm>
            <a:off x="2384555" y="4349325"/>
            <a:ext cx="814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Promotes life values to children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51" name="Imagen 50" descr="Icono&#10;&#10;Descripción generada automáticamente">
            <a:extLst>
              <a:ext uri="{FF2B5EF4-FFF2-40B4-BE49-F238E27FC236}">
                <a16:creationId xmlns:a16="http://schemas.microsoft.com/office/drawing/2014/main" id="{60E768C1-5EC0-A25E-FA3E-9B723B09E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3767946" y="2109764"/>
            <a:ext cx="1170835" cy="1431988"/>
          </a:xfrm>
          <a:prstGeom prst="rect">
            <a:avLst/>
          </a:prstGeom>
        </p:spPr>
      </p:pic>
      <p:sp>
        <p:nvSpPr>
          <p:cNvPr id="52" name="TextBox 60">
            <a:extLst>
              <a:ext uri="{FF2B5EF4-FFF2-40B4-BE49-F238E27FC236}">
                <a16:creationId xmlns:a16="http://schemas.microsoft.com/office/drawing/2014/main" id="{69DFA2E0-2F70-635F-0A2B-BC6C6C064E7C}"/>
              </a:ext>
            </a:extLst>
          </p:cNvPr>
          <p:cNvSpPr txBox="1"/>
          <p:nvPr/>
        </p:nvSpPr>
        <p:spPr>
          <a:xfrm>
            <a:off x="3841531" y="2422449"/>
            <a:ext cx="1060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“I can’t clean between the cabinets with the Swiffer!”</a:t>
            </a:r>
          </a:p>
        </p:txBody>
      </p:sp>
      <p:pic>
        <p:nvPicPr>
          <p:cNvPr id="53" name="Imagen 52" descr="Icono&#10;&#10;Descripción generada automáticamente">
            <a:extLst>
              <a:ext uri="{FF2B5EF4-FFF2-40B4-BE49-F238E27FC236}">
                <a16:creationId xmlns:a16="http://schemas.microsoft.com/office/drawing/2014/main" id="{000385DD-948E-8430-86D3-D0FFE532D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5111043" y="2157228"/>
            <a:ext cx="987674" cy="1207973"/>
          </a:xfrm>
          <a:prstGeom prst="rect">
            <a:avLst/>
          </a:prstGeom>
        </p:spPr>
      </p:pic>
      <p:sp>
        <p:nvSpPr>
          <p:cNvPr id="54" name="TextBox 60">
            <a:extLst>
              <a:ext uri="{FF2B5EF4-FFF2-40B4-BE49-F238E27FC236}">
                <a16:creationId xmlns:a16="http://schemas.microsoft.com/office/drawing/2014/main" id="{FB1DFF48-14DF-7FE9-213B-1B580E10D533}"/>
              </a:ext>
            </a:extLst>
          </p:cNvPr>
          <p:cNvSpPr txBox="1"/>
          <p:nvPr/>
        </p:nvSpPr>
        <p:spPr>
          <a:xfrm>
            <a:off x="5262866" y="2346430"/>
            <a:ext cx="692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Train her children properly</a:t>
            </a:r>
          </a:p>
        </p:txBody>
      </p:sp>
      <p:pic>
        <p:nvPicPr>
          <p:cNvPr id="55" name="Imagen 54" descr="Icono&#10;&#10;Descripción generada automáticamente">
            <a:extLst>
              <a:ext uri="{FF2B5EF4-FFF2-40B4-BE49-F238E27FC236}">
                <a16:creationId xmlns:a16="http://schemas.microsoft.com/office/drawing/2014/main" id="{39AB63D3-486A-A6B7-7F42-9E0143B0D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5999648" y="2158116"/>
            <a:ext cx="987674" cy="1207973"/>
          </a:xfrm>
          <a:prstGeom prst="rect">
            <a:avLst/>
          </a:prstGeom>
        </p:spPr>
      </p:pic>
      <p:sp>
        <p:nvSpPr>
          <p:cNvPr id="56" name="TextBox 60">
            <a:extLst>
              <a:ext uri="{FF2B5EF4-FFF2-40B4-BE49-F238E27FC236}">
                <a16:creationId xmlns:a16="http://schemas.microsoft.com/office/drawing/2014/main" id="{3CC5E4D7-B8F7-A963-7AD3-9186A9865C06}"/>
              </a:ext>
            </a:extLst>
          </p:cNvPr>
          <p:cNvSpPr txBox="1"/>
          <p:nvPr/>
        </p:nvSpPr>
        <p:spPr>
          <a:xfrm>
            <a:off x="6017236" y="2405034"/>
            <a:ext cx="9797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Build unbreakable family bonds</a:t>
            </a:r>
          </a:p>
        </p:txBody>
      </p:sp>
      <p:pic>
        <p:nvPicPr>
          <p:cNvPr id="57" name="Imagen 56" descr="Icono&#10;&#10;Descripción generada automáticamente">
            <a:extLst>
              <a:ext uri="{FF2B5EF4-FFF2-40B4-BE49-F238E27FC236}">
                <a16:creationId xmlns:a16="http://schemas.microsoft.com/office/drawing/2014/main" id="{6926399B-7691-64CB-C766-F333EDFD4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7087365" y="2053656"/>
            <a:ext cx="1320170" cy="1614632"/>
          </a:xfrm>
          <a:prstGeom prst="rect">
            <a:avLst/>
          </a:prstGeom>
        </p:spPr>
      </p:pic>
      <p:sp>
        <p:nvSpPr>
          <p:cNvPr id="58" name="TextBox 60">
            <a:extLst>
              <a:ext uri="{FF2B5EF4-FFF2-40B4-BE49-F238E27FC236}">
                <a16:creationId xmlns:a16="http://schemas.microsoft.com/office/drawing/2014/main" id="{71F8769C-5A78-1AE4-D345-F2BF505B2F80}"/>
              </a:ext>
            </a:extLst>
          </p:cNvPr>
          <p:cNvSpPr txBox="1"/>
          <p:nvPr/>
        </p:nvSpPr>
        <p:spPr>
          <a:xfrm>
            <a:off x="7190365" y="2384951"/>
            <a:ext cx="11945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There is no device that clean all oddly shaped surfaces around the house </a:t>
            </a:r>
          </a:p>
        </p:txBody>
      </p:sp>
      <p:pic>
        <p:nvPicPr>
          <p:cNvPr id="59" name="Imagen 58" descr="Icono&#10;&#10;Descripción generada automáticamente">
            <a:extLst>
              <a:ext uri="{FF2B5EF4-FFF2-40B4-BE49-F238E27FC236}">
                <a16:creationId xmlns:a16="http://schemas.microsoft.com/office/drawing/2014/main" id="{F365518C-1E18-44CF-5445-3B8BAD9F3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8266942" y="2061240"/>
            <a:ext cx="1320170" cy="1614632"/>
          </a:xfrm>
          <a:prstGeom prst="rect">
            <a:avLst/>
          </a:prstGeom>
        </p:spPr>
      </p:pic>
      <p:pic>
        <p:nvPicPr>
          <p:cNvPr id="60" name="Imagen 59" descr="Icono&#10;&#10;Descripción generada automáticamente">
            <a:extLst>
              <a:ext uri="{FF2B5EF4-FFF2-40B4-BE49-F238E27FC236}">
                <a16:creationId xmlns:a16="http://schemas.microsoft.com/office/drawing/2014/main" id="{2A888662-4EAE-8452-DD73-CC0727236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9424850" y="2061240"/>
            <a:ext cx="1320170" cy="1614632"/>
          </a:xfrm>
          <a:prstGeom prst="rect">
            <a:avLst/>
          </a:prstGeom>
        </p:spPr>
      </p:pic>
      <p:pic>
        <p:nvPicPr>
          <p:cNvPr id="61" name="Imagen 60" descr="Icono&#10;&#10;Descripción generada automáticamente">
            <a:extLst>
              <a:ext uri="{FF2B5EF4-FFF2-40B4-BE49-F238E27FC236}">
                <a16:creationId xmlns:a16="http://schemas.microsoft.com/office/drawing/2014/main" id="{84D8E4CE-E1A5-8370-490D-C0CB0F0B1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10574105" y="2069656"/>
            <a:ext cx="1320170" cy="1614632"/>
          </a:xfrm>
          <a:prstGeom prst="rect">
            <a:avLst/>
          </a:prstGeom>
        </p:spPr>
      </p:pic>
      <p:sp>
        <p:nvSpPr>
          <p:cNvPr id="62" name="TextBox 60">
            <a:extLst>
              <a:ext uri="{FF2B5EF4-FFF2-40B4-BE49-F238E27FC236}">
                <a16:creationId xmlns:a16="http://schemas.microsoft.com/office/drawing/2014/main" id="{6972019D-9BC4-5C9B-8010-1C2997A8146D}"/>
              </a:ext>
            </a:extLst>
          </p:cNvPr>
          <p:cNvSpPr txBox="1"/>
          <p:nvPr/>
        </p:nvSpPr>
        <p:spPr>
          <a:xfrm>
            <a:off x="8397247" y="2216824"/>
            <a:ext cx="10666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Believes chemical-based cleaning products might be harmful to family</a:t>
            </a:r>
          </a:p>
        </p:txBody>
      </p:sp>
      <p:sp>
        <p:nvSpPr>
          <p:cNvPr id="63" name="TextBox 60">
            <a:extLst>
              <a:ext uri="{FF2B5EF4-FFF2-40B4-BE49-F238E27FC236}">
                <a16:creationId xmlns:a16="http://schemas.microsoft.com/office/drawing/2014/main" id="{324CB432-2617-5634-E547-D9B1A7E05669}"/>
              </a:ext>
            </a:extLst>
          </p:cNvPr>
          <p:cNvSpPr txBox="1"/>
          <p:nvPr/>
        </p:nvSpPr>
        <p:spPr>
          <a:xfrm>
            <a:off x="9534148" y="2368810"/>
            <a:ext cx="11792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Prefers chemical based products for bathroom, but gentle products for kitchen</a:t>
            </a:r>
          </a:p>
        </p:txBody>
      </p:sp>
      <p:sp>
        <p:nvSpPr>
          <p:cNvPr id="64" name="TextBox 60">
            <a:extLst>
              <a:ext uri="{FF2B5EF4-FFF2-40B4-BE49-F238E27FC236}">
                <a16:creationId xmlns:a16="http://schemas.microsoft.com/office/drawing/2014/main" id="{836A77C9-F209-5B5C-DC1D-5B275CDC8194}"/>
              </a:ext>
            </a:extLst>
          </p:cNvPr>
          <p:cNvSpPr txBox="1"/>
          <p:nvPr/>
        </p:nvSpPr>
        <p:spPr>
          <a:xfrm>
            <a:off x="10793110" y="2405034"/>
            <a:ext cx="90624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Believes cleaning rags spread germs around surfaces</a:t>
            </a:r>
          </a:p>
        </p:txBody>
      </p:sp>
      <p:pic>
        <p:nvPicPr>
          <p:cNvPr id="65" name="Imagen 64" descr="Icono&#10;&#10;Descripción generada automáticamente">
            <a:extLst>
              <a:ext uri="{FF2B5EF4-FFF2-40B4-BE49-F238E27FC236}">
                <a16:creationId xmlns:a16="http://schemas.microsoft.com/office/drawing/2014/main" id="{3313751E-D2F9-F3B2-BECC-C0DAC4F57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4810878" y="4190491"/>
            <a:ext cx="987674" cy="1207973"/>
          </a:xfrm>
          <a:prstGeom prst="rect">
            <a:avLst/>
          </a:prstGeom>
        </p:spPr>
      </p:pic>
      <p:sp>
        <p:nvSpPr>
          <p:cNvPr id="66" name="TextBox 60">
            <a:extLst>
              <a:ext uri="{FF2B5EF4-FFF2-40B4-BE49-F238E27FC236}">
                <a16:creationId xmlns:a16="http://schemas.microsoft.com/office/drawing/2014/main" id="{40388F9C-9736-4262-23A3-612A94259000}"/>
              </a:ext>
            </a:extLst>
          </p:cNvPr>
          <p:cNvSpPr txBox="1"/>
          <p:nvPr/>
        </p:nvSpPr>
        <p:spPr>
          <a:xfrm>
            <a:off x="4876236" y="4395897"/>
            <a:ext cx="80582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dirty="0"/>
              <a:t>Makes children clean along with her</a:t>
            </a:r>
            <a:endParaRPr lang="en-US" altLang="ko-KR" dirty="0"/>
          </a:p>
        </p:txBody>
      </p:sp>
      <p:pic>
        <p:nvPicPr>
          <p:cNvPr id="67" name="Imagen 66" descr="Icono&#10;&#10;Descripción generada automáticamente">
            <a:extLst>
              <a:ext uri="{FF2B5EF4-FFF2-40B4-BE49-F238E27FC236}">
                <a16:creationId xmlns:a16="http://schemas.microsoft.com/office/drawing/2014/main" id="{84C730E6-B622-2F8C-5AED-BB2168F55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3909722" y="4183864"/>
            <a:ext cx="987674" cy="1207973"/>
          </a:xfrm>
          <a:prstGeom prst="rect">
            <a:avLst/>
          </a:prstGeom>
        </p:spPr>
      </p:pic>
      <p:sp>
        <p:nvSpPr>
          <p:cNvPr id="68" name="TextBox 60">
            <a:extLst>
              <a:ext uri="{FF2B5EF4-FFF2-40B4-BE49-F238E27FC236}">
                <a16:creationId xmlns:a16="http://schemas.microsoft.com/office/drawing/2014/main" id="{FD59C0F2-9F74-5585-12BD-8323864AAB01}"/>
              </a:ext>
            </a:extLst>
          </p:cNvPr>
          <p:cNvSpPr txBox="1"/>
          <p:nvPr/>
        </p:nvSpPr>
        <p:spPr>
          <a:xfrm>
            <a:off x="3991311" y="4358590"/>
            <a:ext cx="90624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She tends to clean her house 4 or 5 times a week</a:t>
            </a:r>
          </a:p>
        </p:txBody>
      </p:sp>
      <p:pic>
        <p:nvPicPr>
          <p:cNvPr id="69" name="Imagen 68" descr="Icono&#10;&#10;Descripción generada automáticamente">
            <a:extLst>
              <a:ext uri="{FF2B5EF4-FFF2-40B4-BE49-F238E27FC236}">
                <a16:creationId xmlns:a16="http://schemas.microsoft.com/office/drawing/2014/main" id="{9D175CDC-4D12-BC4E-F87E-704F3AFD0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9349612" y="4383546"/>
            <a:ext cx="987674" cy="1207973"/>
          </a:xfrm>
          <a:prstGeom prst="rect">
            <a:avLst/>
          </a:prstGeom>
        </p:spPr>
      </p:pic>
      <p:pic>
        <p:nvPicPr>
          <p:cNvPr id="70" name="Imagen 69" descr="Icono&#10;&#10;Descripción generada automáticamente">
            <a:extLst>
              <a:ext uri="{FF2B5EF4-FFF2-40B4-BE49-F238E27FC236}">
                <a16:creationId xmlns:a16="http://schemas.microsoft.com/office/drawing/2014/main" id="{9A109497-9879-F715-7DE0-E0F87057F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10249238" y="4383545"/>
            <a:ext cx="987674" cy="1207973"/>
          </a:xfrm>
          <a:prstGeom prst="rect">
            <a:avLst/>
          </a:prstGeom>
        </p:spPr>
      </p:pic>
      <p:pic>
        <p:nvPicPr>
          <p:cNvPr id="71" name="Imagen 70" descr="Icono&#10;&#10;Descripción generada automáticamente">
            <a:extLst>
              <a:ext uri="{FF2B5EF4-FFF2-40B4-BE49-F238E27FC236}">
                <a16:creationId xmlns:a16="http://schemas.microsoft.com/office/drawing/2014/main" id="{0B76E4B1-E567-0FB7-D8D4-E6CC1321E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5924714" y="4191160"/>
            <a:ext cx="1241894" cy="1518896"/>
          </a:xfrm>
          <a:prstGeom prst="rect">
            <a:avLst/>
          </a:prstGeom>
        </p:spPr>
      </p:pic>
      <p:sp>
        <p:nvSpPr>
          <p:cNvPr id="72" name="TextBox 60">
            <a:extLst>
              <a:ext uri="{FF2B5EF4-FFF2-40B4-BE49-F238E27FC236}">
                <a16:creationId xmlns:a16="http://schemas.microsoft.com/office/drawing/2014/main" id="{228E42EA-D633-9774-F785-3B969533355F}"/>
              </a:ext>
            </a:extLst>
          </p:cNvPr>
          <p:cNvSpPr txBox="1"/>
          <p:nvPr/>
        </p:nvSpPr>
        <p:spPr>
          <a:xfrm>
            <a:off x="6030265" y="4353088"/>
            <a:ext cx="109801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Differentiates cleaning by location: Bathrooms, kitchen, living rooms, and bedrooms </a:t>
            </a:r>
          </a:p>
        </p:txBody>
      </p:sp>
      <p:pic>
        <p:nvPicPr>
          <p:cNvPr id="73" name="Imagen 72" descr="Icono&#10;&#10;Descripción generada automáticamente">
            <a:extLst>
              <a:ext uri="{FF2B5EF4-FFF2-40B4-BE49-F238E27FC236}">
                <a16:creationId xmlns:a16="http://schemas.microsoft.com/office/drawing/2014/main" id="{035C4E53-F1E6-EF0E-B9FB-0614D5CFB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7011500" y="4191160"/>
            <a:ext cx="1241894" cy="1518896"/>
          </a:xfrm>
          <a:prstGeom prst="rect">
            <a:avLst/>
          </a:prstGeom>
        </p:spPr>
      </p:pic>
      <p:sp>
        <p:nvSpPr>
          <p:cNvPr id="74" name="TextBox 60">
            <a:extLst>
              <a:ext uri="{FF2B5EF4-FFF2-40B4-BE49-F238E27FC236}">
                <a16:creationId xmlns:a16="http://schemas.microsoft.com/office/drawing/2014/main" id="{DDA02D29-9D68-0001-2B9F-0655728FD3D3}"/>
              </a:ext>
            </a:extLst>
          </p:cNvPr>
          <p:cNvSpPr txBox="1"/>
          <p:nvPr/>
        </p:nvSpPr>
        <p:spPr>
          <a:xfrm>
            <a:off x="7068403" y="4363403"/>
            <a:ext cx="119456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Uses a variety of cleaning products, and wipes surfaces with Lysol wipes and paper towels.</a:t>
            </a:r>
          </a:p>
        </p:txBody>
      </p:sp>
      <p:pic>
        <p:nvPicPr>
          <p:cNvPr id="75" name="Imagen 74" descr="Icono&#10;&#10;Descripción generada automáticamente">
            <a:extLst>
              <a:ext uri="{FF2B5EF4-FFF2-40B4-BE49-F238E27FC236}">
                <a16:creationId xmlns:a16="http://schemas.microsoft.com/office/drawing/2014/main" id="{8FA7AEA0-6DAF-E90F-7318-326D8937DA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8092866" y="4199915"/>
            <a:ext cx="1241894" cy="1518896"/>
          </a:xfrm>
          <a:prstGeom prst="rect">
            <a:avLst/>
          </a:prstGeom>
        </p:spPr>
      </p:pic>
      <p:sp>
        <p:nvSpPr>
          <p:cNvPr id="76" name="TextBox 60">
            <a:extLst>
              <a:ext uri="{FF2B5EF4-FFF2-40B4-BE49-F238E27FC236}">
                <a16:creationId xmlns:a16="http://schemas.microsoft.com/office/drawing/2014/main" id="{290D5325-A9C2-7FDA-BA4F-4E702E8B1C73}"/>
              </a:ext>
            </a:extLst>
          </p:cNvPr>
          <p:cNvSpPr txBox="1"/>
          <p:nvPr/>
        </p:nvSpPr>
        <p:spPr>
          <a:xfrm>
            <a:off x="8143178" y="4391979"/>
            <a:ext cx="11945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Uses:</a:t>
            </a:r>
          </a:p>
          <a:p>
            <a:r>
              <a:rPr lang="en-US" altLang="ko-KR" sz="1050" dirty="0"/>
              <a:t>Broom, Swiffer, Lysol wipes, glass cleaners, </a:t>
            </a:r>
          </a:p>
          <a:p>
            <a:r>
              <a:rPr lang="en-US" altLang="ko-KR" sz="1050" dirty="0"/>
              <a:t>Vacuums and mops</a:t>
            </a:r>
          </a:p>
        </p:txBody>
      </p:sp>
      <p:sp>
        <p:nvSpPr>
          <p:cNvPr id="77" name="TextBox 60">
            <a:extLst>
              <a:ext uri="{FF2B5EF4-FFF2-40B4-BE49-F238E27FC236}">
                <a16:creationId xmlns:a16="http://schemas.microsoft.com/office/drawing/2014/main" id="{0B9AAF3D-29D1-9864-064A-3E2AEFA417D1}"/>
              </a:ext>
            </a:extLst>
          </p:cNvPr>
          <p:cNvSpPr txBox="1"/>
          <p:nvPr/>
        </p:nvSpPr>
        <p:spPr>
          <a:xfrm>
            <a:off x="9414847" y="4609736"/>
            <a:ext cx="9105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Sees product as quick and convenient </a:t>
            </a:r>
          </a:p>
        </p:txBody>
      </p:sp>
      <p:sp>
        <p:nvSpPr>
          <p:cNvPr id="78" name="TextBox 60">
            <a:extLst>
              <a:ext uri="{FF2B5EF4-FFF2-40B4-BE49-F238E27FC236}">
                <a16:creationId xmlns:a16="http://schemas.microsoft.com/office/drawing/2014/main" id="{DA40DB2F-9BD6-2A76-B07F-AED64400B53E}"/>
              </a:ext>
            </a:extLst>
          </p:cNvPr>
          <p:cNvSpPr txBox="1"/>
          <p:nvPr/>
        </p:nvSpPr>
        <p:spPr>
          <a:xfrm>
            <a:off x="10299282" y="4551317"/>
            <a:ext cx="937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Attracted to separation product provides</a:t>
            </a:r>
          </a:p>
        </p:txBody>
      </p:sp>
      <p:pic>
        <p:nvPicPr>
          <p:cNvPr id="79" name="Imagen 78" descr="Icono&#10;&#10;Descripción generada automáticamente">
            <a:extLst>
              <a:ext uri="{FF2B5EF4-FFF2-40B4-BE49-F238E27FC236}">
                <a16:creationId xmlns:a16="http://schemas.microsoft.com/office/drawing/2014/main" id="{4D9CD6DF-6B87-F24E-354C-4E3E6AD97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11160649" y="4383545"/>
            <a:ext cx="987674" cy="1207973"/>
          </a:xfrm>
          <a:prstGeom prst="rect">
            <a:avLst/>
          </a:prstGeom>
        </p:spPr>
      </p:pic>
      <p:sp>
        <p:nvSpPr>
          <p:cNvPr id="80" name="TextBox 60">
            <a:extLst>
              <a:ext uri="{FF2B5EF4-FFF2-40B4-BE49-F238E27FC236}">
                <a16:creationId xmlns:a16="http://schemas.microsoft.com/office/drawing/2014/main" id="{D0B3E527-3969-D50A-0507-8B0190DC69D3}"/>
              </a:ext>
            </a:extLst>
          </p:cNvPr>
          <p:cNvSpPr txBox="1"/>
          <p:nvPr/>
        </p:nvSpPr>
        <p:spPr>
          <a:xfrm>
            <a:off x="11185707" y="4476368"/>
            <a:ext cx="9375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Attracted to product ability to clean oddly shaped surfaces</a:t>
            </a:r>
          </a:p>
        </p:txBody>
      </p:sp>
      <p:pic>
        <p:nvPicPr>
          <p:cNvPr id="81" name="Imagen 60" descr="Icono&#10;&#10;Descripción generada automáticamente">
            <a:extLst>
              <a:ext uri="{FF2B5EF4-FFF2-40B4-BE49-F238E27FC236}">
                <a16:creationId xmlns:a16="http://schemas.microsoft.com/office/drawing/2014/main" id="{21CE4DA7-CE3B-23C5-C723-7E8573C66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4385075" y="5298276"/>
            <a:ext cx="987674" cy="1207973"/>
          </a:xfrm>
          <a:prstGeom prst="rect">
            <a:avLst/>
          </a:prstGeom>
        </p:spPr>
      </p:pic>
      <p:sp>
        <p:nvSpPr>
          <p:cNvPr id="82" name="TextBox 60">
            <a:extLst>
              <a:ext uri="{FF2B5EF4-FFF2-40B4-BE49-F238E27FC236}">
                <a16:creationId xmlns:a16="http://schemas.microsoft.com/office/drawing/2014/main" id="{9495F216-E3F2-BA07-6F02-342A495DEEED}"/>
              </a:ext>
            </a:extLst>
          </p:cNvPr>
          <p:cNvSpPr txBox="1"/>
          <p:nvPr/>
        </p:nvSpPr>
        <p:spPr>
          <a:xfrm>
            <a:off x="4424122" y="5468428"/>
            <a:ext cx="929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dirty="0"/>
              <a:t>Cost-sensitive and uses products judiciously</a:t>
            </a:r>
          </a:p>
        </p:txBody>
      </p:sp>
      <p:sp>
        <p:nvSpPr>
          <p:cNvPr id="83" name="TextBox 38">
            <a:extLst>
              <a:ext uri="{FF2B5EF4-FFF2-40B4-BE49-F238E27FC236}">
                <a16:creationId xmlns:a16="http://schemas.microsoft.com/office/drawing/2014/main" id="{9A4A0308-4103-A72E-2F65-EAB83905DF9D}"/>
              </a:ext>
            </a:extLst>
          </p:cNvPr>
          <p:cNvSpPr txBox="1"/>
          <p:nvPr/>
        </p:nvSpPr>
        <p:spPr>
          <a:xfrm>
            <a:off x="8794363" y="790280"/>
            <a:ext cx="3167979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000" b="1" dirty="0">
                <a:solidFill>
                  <a:schemeClr val="bg1"/>
                </a:solidFill>
                <a:highlight>
                  <a:srgbClr val="002060"/>
                </a:highlight>
                <a:cs typeface="Arial" pitchFamily="34" charset="0"/>
              </a:rPr>
              <a:t>Pascale</a:t>
            </a:r>
            <a:endParaRPr lang="ko-KR" altLang="en-US" sz="2000" b="1" dirty="0">
              <a:solidFill>
                <a:schemeClr val="bg1"/>
              </a:solidFill>
              <a:highlight>
                <a:srgbClr val="002060"/>
              </a:highlight>
              <a:cs typeface="Arial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71CE82AE-6A0C-F8E0-372D-816BE46A3188}"/>
              </a:ext>
            </a:extLst>
          </p:cNvPr>
          <p:cNvSpPr/>
          <p:nvPr/>
        </p:nvSpPr>
        <p:spPr>
          <a:xfrm>
            <a:off x="10788345" y="341344"/>
            <a:ext cx="1276100" cy="1237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2" name="Picture 2" descr="Mother PNG Transparent Picture | PNG Mart">
            <a:extLst>
              <a:ext uri="{FF2B5EF4-FFF2-40B4-BE49-F238E27FC236}">
                <a16:creationId xmlns:a16="http://schemas.microsoft.com/office/drawing/2014/main" id="{8E6004CF-BDEA-6E0F-2CB8-B4B52C3F7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222" y="455536"/>
            <a:ext cx="990787" cy="10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75">
            <a:extLst>
              <a:ext uri="{FF2B5EF4-FFF2-40B4-BE49-F238E27FC236}">
                <a16:creationId xmlns:a16="http://schemas.microsoft.com/office/drawing/2014/main" id="{9AF7A430-7207-4984-95EE-9E8139B7BD6E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Personas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Marcador de número de diapositiva 30">
            <a:extLst>
              <a:ext uri="{FF2B5EF4-FFF2-40B4-BE49-F238E27FC236}">
                <a16:creationId xmlns:a16="http://schemas.microsoft.com/office/drawing/2014/main" id="{95A337E6-2ADF-9508-8E7A-65126D874722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89221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F9C39D94-49B6-EDFA-108D-1AE67288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23435"/>
            <a:ext cx="6941128" cy="1224162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80DED6E-F9FF-DBEB-1ED1-E039FC9293E9}"/>
              </a:ext>
            </a:extLst>
          </p:cNvPr>
          <p:cNvSpPr/>
          <p:nvPr/>
        </p:nvSpPr>
        <p:spPr>
          <a:xfrm>
            <a:off x="295777" y="1837116"/>
            <a:ext cx="3614530" cy="3700907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0CCCC8C0-4230-A96E-BF57-68152F42C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261024" y="2305357"/>
            <a:ext cx="987674" cy="1207973"/>
          </a:xfrm>
          <a:prstGeom prst="rect">
            <a:avLst/>
          </a:prstGeom>
        </p:spPr>
      </p:pic>
      <p:pic>
        <p:nvPicPr>
          <p:cNvPr id="36" name="Imagen 35" descr="Icono&#10;&#10;Descripción generada automáticamente">
            <a:extLst>
              <a:ext uri="{FF2B5EF4-FFF2-40B4-BE49-F238E27FC236}">
                <a16:creationId xmlns:a16="http://schemas.microsoft.com/office/drawing/2014/main" id="{0EE21863-C797-33D6-A632-50EB4258E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1161230" y="2300172"/>
            <a:ext cx="987674" cy="1207973"/>
          </a:xfrm>
          <a:prstGeom prst="rect">
            <a:avLst/>
          </a:prstGeom>
        </p:spPr>
      </p:pic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3C87A7A2-872F-6FB8-FE40-CDC379412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2061494" y="2302549"/>
            <a:ext cx="987674" cy="1207973"/>
          </a:xfrm>
          <a:prstGeom prst="rect">
            <a:avLst/>
          </a:prstGeom>
        </p:spPr>
      </p:pic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F601410A-8A21-CD80-873C-B1720ADD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2944877" y="2294220"/>
            <a:ext cx="987674" cy="1207973"/>
          </a:xfrm>
          <a:prstGeom prst="rect">
            <a:avLst/>
          </a:prstGeom>
        </p:spPr>
      </p:pic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4AEB51FD-E570-21C2-CB0E-168B6309E6EA}"/>
              </a:ext>
            </a:extLst>
          </p:cNvPr>
          <p:cNvSpPr/>
          <p:nvPr/>
        </p:nvSpPr>
        <p:spPr>
          <a:xfrm>
            <a:off x="8252434" y="1841684"/>
            <a:ext cx="3679988" cy="17374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5" name="Gráfico 24" descr="Gesto de doble toque con relleno sólido">
            <a:extLst>
              <a:ext uri="{FF2B5EF4-FFF2-40B4-BE49-F238E27FC236}">
                <a16:creationId xmlns:a16="http://schemas.microsoft.com/office/drawing/2014/main" id="{45581642-5D60-627A-4993-FE9805651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61581" y="1916069"/>
            <a:ext cx="313918" cy="31391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66F54AF-C1C7-D03D-1583-114CA4F7DB28}"/>
              </a:ext>
            </a:extLst>
          </p:cNvPr>
          <p:cNvGrpSpPr/>
          <p:nvPr/>
        </p:nvGrpSpPr>
        <p:grpSpPr>
          <a:xfrm>
            <a:off x="398788" y="1892503"/>
            <a:ext cx="3590623" cy="1460560"/>
            <a:chOff x="781476" y="2793085"/>
            <a:chExt cx="2081821" cy="10954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AEE291-2AAC-3981-824F-09CD8465F364}"/>
                </a:ext>
              </a:extLst>
            </p:cNvPr>
            <p:cNvSpPr txBox="1"/>
            <p:nvPr/>
          </p:nvSpPr>
          <p:spPr>
            <a:xfrm>
              <a:off x="803641" y="3646132"/>
              <a:ext cx="2059656" cy="24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5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71326B-D349-04F9-1177-D4DC01EC988A}"/>
                </a:ext>
              </a:extLst>
            </p:cNvPr>
            <p:cNvSpPr txBox="1"/>
            <p:nvPr/>
          </p:nvSpPr>
          <p:spPr>
            <a:xfrm>
              <a:off x="781476" y="2793085"/>
              <a:ext cx="207773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b="1" dirty="0">
                  <a:solidFill>
                    <a:srgbClr val="002060"/>
                  </a:solidFill>
                  <a:cs typeface="Arial" pitchFamily="34" charset="0"/>
                </a:rPr>
                <a:t>Bio</a:t>
              </a:r>
              <a:endParaRPr lang="ko-KR" altLang="en-US" sz="1867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D906B047-6BC2-A323-4E7A-13C6CDC11E72}"/>
              </a:ext>
            </a:extLst>
          </p:cNvPr>
          <p:cNvSpPr/>
          <p:nvPr/>
        </p:nvSpPr>
        <p:spPr>
          <a:xfrm>
            <a:off x="3950186" y="1837116"/>
            <a:ext cx="1230955" cy="17341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4" name="TextBox 49">
            <a:extLst>
              <a:ext uri="{FF2B5EF4-FFF2-40B4-BE49-F238E27FC236}">
                <a16:creationId xmlns:a16="http://schemas.microsoft.com/office/drawing/2014/main" id="{3F4E3DF8-23B1-4D9A-6E77-E0554CC215DA}"/>
              </a:ext>
            </a:extLst>
          </p:cNvPr>
          <p:cNvSpPr txBox="1"/>
          <p:nvPr/>
        </p:nvSpPr>
        <p:spPr>
          <a:xfrm>
            <a:off x="4016708" y="1911807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Quote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D14FB1B-309F-D989-3B2C-345778942BAF}"/>
              </a:ext>
            </a:extLst>
          </p:cNvPr>
          <p:cNvSpPr/>
          <p:nvPr/>
        </p:nvSpPr>
        <p:spPr>
          <a:xfrm>
            <a:off x="3978313" y="3622462"/>
            <a:ext cx="2223893" cy="28177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FBCDBA8C-F459-2AE7-7BCF-8E35A32CD083}"/>
              </a:ext>
            </a:extLst>
          </p:cNvPr>
          <p:cNvSpPr/>
          <p:nvPr/>
        </p:nvSpPr>
        <p:spPr>
          <a:xfrm>
            <a:off x="6272055" y="3664954"/>
            <a:ext cx="2651813" cy="18923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315C5C05-C67E-50D7-6764-FB98EEE95BAC}"/>
              </a:ext>
            </a:extLst>
          </p:cNvPr>
          <p:cNvSpPr/>
          <p:nvPr/>
        </p:nvSpPr>
        <p:spPr>
          <a:xfrm>
            <a:off x="8976733" y="3687957"/>
            <a:ext cx="2820103" cy="2817751"/>
          </a:xfrm>
          <a:prstGeom prst="roundRect">
            <a:avLst>
              <a:gd name="adj" fmla="val 99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2" name="TextBox 49">
            <a:extLst>
              <a:ext uri="{FF2B5EF4-FFF2-40B4-BE49-F238E27FC236}">
                <a16:creationId xmlns:a16="http://schemas.microsoft.com/office/drawing/2014/main" id="{CF9B7134-8DEE-0D0C-6FD9-7E122FD56489}"/>
              </a:ext>
            </a:extLst>
          </p:cNvPr>
          <p:cNvSpPr txBox="1"/>
          <p:nvPr/>
        </p:nvSpPr>
        <p:spPr>
          <a:xfrm>
            <a:off x="4070573" y="3729995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Behaviors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3" name="TextBox 49">
            <a:extLst>
              <a:ext uri="{FF2B5EF4-FFF2-40B4-BE49-F238E27FC236}">
                <a16:creationId xmlns:a16="http://schemas.microsoft.com/office/drawing/2014/main" id="{8F1B873C-153B-D489-34B7-433C6380FD6E}"/>
              </a:ext>
            </a:extLst>
          </p:cNvPr>
          <p:cNvSpPr txBox="1"/>
          <p:nvPr/>
        </p:nvSpPr>
        <p:spPr>
          <a:xfrm>
            <a:off x="6458124" y="3736557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Cleaning use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56E5FA4A-0BC0-6270-FCD7-89377512A0A7}"/>
              </a:ext>
            </a:extLst>
          </p:cNvPr>
          <p:cNvSpPr txBox="1"/>
          <p:nvPr/>
        </p:nvSpPr>
        <p:spPr>
          <a:xfrm>
            <a:off x="9049988" y="3697222"/>
            <a:ext cx="234388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Reasons to use and buy this product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14" name="Gráfico 13" descr="Usuario con relleno sólido">
            <a:extLst>
              <a:ext uri="{FF2B5EF4-FFF2-40B4-BE49-F238E27FC236}">
                <a16:creationId xmlns:a16="http://schemas.microsoft.com/office/drawing/2014/main" id="{36B4BBED-FDF8-ADD9-07D9-0E32DE921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8049" y="1900679"/>
            <a:ext cx="300171" cy="300171"/>
          </a:xfrm>
          <a:prstGeom prst="rect">
            <a:avLst/>
          </a:prstGeom>
        </p:spPr>
      </p:pic>
      <p:sp>
        <p:nvSpPr>
          <p:cNvPr id="97" name="Rectángulo: esquinas redondeadas 96">
            <a:extLst>
              <a:ext uri="{FF2B5EF4-FFF2-40B4-BE49-F238E27FC236}">
                <a16:creationId xmlns:a16="http://schemas.microsoft.com/office/drawing/2014/main" id="{880E2418-06B1-D962-61EC-46BBAF0532B4}"/>
              </a:ext>
            </a:extLst>
          </p:cNvPr>
          <p:cNvSpPr/>
          <p:nvPr/>
        </p:nvSpPr>
        <p:spPr>
          <a:xfrm>
            <a:off x="5268872" y="1833539"/>
            <a:ext cx="2934942" cy="17374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9" name="TextBox 49">
            <a:extLst>
              <a:ext uri="{FF2B5EF4-FFF2-40B4-BE49-F238E27FC236}">
                <a16:creationId xmlns:a16="http://schemas.microsoft.com/office/drawing/2014/main" id="{AA1B959D-35BA-80FB-9B7F-D783775CB9C9}"/>
              </a:ext>
            </a:extLst>
          </p:cNvPr>
          <p:cNvSpPr txBox="1"/>
          <p:nvPr/>
        </p:nvSpPr>
        <p:spPr>
          <a:xfrm>
            <a:off x="5341520" y="1883200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Goals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07" name="TextBox 49">
            <a:extLst>
              <a:ext uri="{FF2B5EF4-FFF2-40B4-BE49-F238E27FC236}">
                <a16:creationId xmlns:a16="http://schemas.microsoft.com/office/drawing/2014/main" id="{0B91F991-6F31-6676-92E7-656045AF8B85}"/>
              </a:ext>
            </a:extLst>
          </p:cNvPr>
          <p:cNvSpPr txBox="1"/>
          <p:nvPr/>
        </p:nvSpPr>
        <p:spPr>
          <a:xfrm>
            <a:off x="8451560" y="1863890"/>
            <a:ext cx="224741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Pain points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12" name="TextBox 60">
            <a:extLst>
              <a:ext uri="{FF2B5EF4-FFF2-40B4-BE49-F238E27FC236}">
                <a16:creationId xmlns:a16="http://schemas.microsoft.com/office/drawing/2014/main" id="{B58A5DD5-6676-676D-54B8-3213F9C68038}"/>
              </a:ext>
            </a:extLst>
          </p:cNvPr>
          <p:cNvSpPr txBox="1"/>
          <p:nvPr/>
        </p:nvSpPr>
        <p:spPr>
          <a:xfrm>
            <a:off x="10020892" y="2299503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sp>
        <p:nvSpPr>
          <p:cNvPr id="7" name="TextBox 49">
            <a:extLst>
              <a:ext uri="{FF2B5EF4-FFF2-40B4-BE49-F238E27FC236}">
                <a16:creationId xmlns:a16="http://schemas.microsoft.com/office/drawing/2014/main" id="{0546C387-428F-5101-FEA8-EAFF5D8D1D84}"/>
              </a:ext>
            </a:extLst>
          </p:cNvPr>
          <p:cNvSpPr txBox="1"/>
          <p:nvPr/>
        </p:nvSpPr>
        <p:spPr>
          <a:xfrm>
            <a:off x="370603" y="3496869"/>
            <a:ext cx="358357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Personality and Interests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1" name="Gráfico 30" descr="Cubo y fregona con relleno sólido">
            <a:extLst>
              <a:ext uri="{FF2B5EF4-FFF2-40B4-BE49-F238E27FC236}">
                <a16:creationId xmlns:a16="http://schemas.microsoft.com/office/drawing/2014/main" id="{D3BB8301-67E8-50B9-AC4E-0D180661AD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1120" y="3729746"/>
            <a:ext cx="391140" cy="39114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2B743DA-F927-A53C-54A6-03B9D4A0A2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621700" y="3690576"/>
            <a:ext cx="292927" cy="340135"/>
          </a:xfrm>
          <a:prstGeom prst="rect">
            <a:avLst/>
          </a:prstGeom>
        </p:spPr>
      </p:pic>
      <p:pic>
        <p:nvPicPr>
          <p:cNvPr id="26" name="Gráfico 25" descr="Mano levantada con relleno sólido">
            <a:extLst>
              <a:ext uri="{FF2B5EF4-FFF2-40B4-BE49-F238E27FC236}">
                <a16:creationId xmlns:a16="http://schemas.microsoft.com/office/drawing/2014/main" id="{B8D2A1B0-1786-5615-61F6-483516DE41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3867" y="3747439"/>
            <a:ext cx="344101" cy="344101"/>
          </a:xfrm>
          <a:prstGeom prst="rect">
            <a:avLst/>
          </a:prstGeom>
        </p:spPr>
      </p:pic>
      <p:pic>
        <p:nvPicPr>
          <p:cNvPr id="28" name="Gráfico 27" descr="Burbuja de chat con relleno sólido">
            <a:extLst>
              <a:ext uri="{FF2B5EF4-FFF2-40B4-BE49-F238E27FC236}">
                <a16:creationId xmlns:a16="http://schemas.microsoft.com/office/drawing/2014/main" id="{4688C844-A66A-CA5A-3B96-FAD67AEB0D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22209" y="1906205"/>
            <a:ext cx="354576" cy="354576"/>
          </a:xfrm>
          <a:prstGeom prst="rect">
            <a:avLst/>
          </a:prstGeom>
        </p:spPr>
      </p:pic>
      <p:pic>
        <p:nvPicPr>
          <p:cNvPr id="32" name="Gráfico 31" descr="Puño cerrado con relleno sólido">
            <a:extLst>
              <a:ext uri="{FF2B5EF4-FFF2-40B4-BE49-F238E27FC236}">
                <a16:creationId xmlns:a16="http://schemas.microsoft.com/office/drawing/2014/main" id="{3717C482-9E2B-560F-05D0-21FD3C3C46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26745" y="1815204"/>
            <a:ext cx="429653" cy="429653"/>
          </a:xfrm>
          <a:prstGeom prst="rect">
            <a:avLst/>
          </a:prstGeom>
        </p:spPr>
      </p:pic>
      <p:sp>
        <p:nvSpPr>
          <p:cNvPr id="78" name="TextBox 60">
            <a:extLst>
              <a:ext uri="{FF2B5EF4-FFF2-40B4-BE49-F238E27FC236}">
                <a16:creationId xmlns:a16="http://schemas.microsoft.com/office/drawing/2014/main" id="{4448D015-1993-4533-78C7-F6192C540EF4}"/>
              </a:ext>
            </a:extLst>
          </p:cNvPr>
          <p:cNvSpPr txBox="1"/>
          <p:nvPr/>
        </p:nvSpPr>
        <p:spPr>
          <a:xfrm>
            <a:off x="266105" y="2623676"/>
            <a:ext cx="9914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Young professional</a:t>
            </a:r>
            <a:endParaRPr lang="ko-KR" altLang="en-US" sz="11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82" name="TextBox 60">
            <a:extLst>
              <a:ext uri="{FF2B5EF4-FFF2-40B4-BE49-F238E27FC236}">
                <a16:creationId xmlns:a16="http://schemas.microsoft.com/office/drawing/2014/main" id="{4CA08244-9806-3A91-E5DE-E6841674E5FA}"/>
              </a:ext>
            </a:extLst>
          </p:cNvPr>
          <p:cNvSpPr txBox="1"/>
          <p:nvPr/>
        </p:nvSpPr>
        <p:spPr>
          <a:xfrm>
            <a:off x="1307111" y="2648339"/>
            <a:ext cx="7629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29</a:t>
            </a:r>
          </a:p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year old</a:t>
            </a:r>
          </a:p>
          <a:p>
            <a:pPr algn="ctr"/>
            <a:endParaRPr lang="en-US" altLang="ko-KR" sz="11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87" name="TextBox 60">
            <a:extLst>
              <a:ext uri="{FF2B5EF4-FFF2-40B4-BE49-F238E27FC236}">
                <a16:creationId xmlns:a16="http://schemas.microsoft.com/office/drawing/2014/main" id="{D92D4B01-2932-C7B7-7249-6198A30F03A5}"/>
              </a:ext>
            </a:extLst>
          </p:cNvPr>
          <p:cNvSpPr txBox="1"/>
          <p:nvPr/>
        </p:nvSpPr>
        <p:spPr>
          <a:xfrm>
            <a:off x="2231720" y="2671850"/>
            <a:ext cx="6927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Single; lives by himself</a:t>
            </a:r>
          </a:p>
        </p:txBody>
      </p:sp>
      <p:sp>
        <p:nvSpPr>
          <p:cNvPr id="92" name="TextBox 60">
            <a:extLst>
              <a:ext uri="{FF2B5EF4-FFF2-40B4-BE49-F238E27FC236}">
                <a16:creationId xmlns:a16="http://schemas.microsoft.com/office/drawing/2014/main" id="{CB9EDAC5-394D-DA4F-CC5D-A491D768AD19}"/>
              </a:ext>
            </a:extLst>
          </p:cNvPr>
          <p:cNvSpPr txBox="1"/>
          <p:nvPr/>
        </p:nvSpPr>
        <p:spPr>
          <a:xfrm>
            <a:off x="3030668" y="2513485"/>
            <a:ext cx="855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Does not spend much time at home</a:t>
            </a:r>
          </a:p>
        </p:txBody>
      </p:sp>
      <p:pic>
        <p:nvPicPr>
          <p:cNvPr id="52" name="Imagen 51" descr="Icono&#10;&#10;Descripción generada automáticamente">
            <a:extLst>
              <a:ext uri="{FF2B5EF4-FFF2-40B4-BE49-F238E27FC236}">
                <a16:creationId xmlns:a16="http://schemas.microsoft.com/office/drawing/2014/main" id="{9590A638-C9CE-2A2B-796A-2EEB1B77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740113" y="3971920"/>
            <a:ext cx="987674" cy="1207973"/>
          </a:xfrm>
          <a:prstGeom prst="rect">
            <a:avLst/>
          </a:prstGeom>
        </p:spPr>
      </p:pic>
      <p:pic>
        <p:nvPicPr>
          <p:cNvPr id="53" name="Imagen 52" descr="Icono&#10;&#10;Descripción generada automáticamente">
            <a:extLst>
              <a:ext uri="{FF2B5EF4-FFF2-40B4-BE49-F238E27FC236}">
                <a16:creationId xmlns:a16="http://schemas.microsoft.com/office/drawing/2014/main" id="{768ED41A-8976-E55F-7F3E-AEE08852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1621194" y="3988403"/>
            <a:ext cx="987674" cy="1207973"/>
          </a:xfrm>
          <a:prstGeom prst="rect">
            <a:avLst/>
          </a:prstGeom>
        </p:spPr>
      </p:pic>
      <p:pic>
        <p:nvPicPr>
          <p:cNvPr id="54" name="Imagen 53" descr="Icono&#10;&#10;Descripción generada automáticamente">
            <a:extLst>
              <a:ext uri="{FF2B5EF4-FFF2-40B4-BE49-F238E27FC236}">
                <a16:creationId xmlns:a16="http://schemas.microsoft.com/office/drawing/2014/main" id="{848ADFBE-B0FB-6423-0A17-0C68DBE54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2506584" y="3978977"/>
            <a:ext cx="987674" cy="1207973"/>
          </a:xfrm>
          <a:prstGeom prst="rect">
            <a:avLst/>
          </a:prstGeom>
        </p:spPr>
      </p:pic>
      <p:sp>
        <p:nvSpPr>
          <p:cNvPr id="12" name="TextBox 60">
            <a:extLst>
              <a:ext uri="{FF2B5EF4-FFF2-40B4-BE49-F238E27FC236}">
                <a16:creationId xmlns:a16="http://schemas.microsoft.com/office/drawing/2014/main" id="{70A37BFD-BBEE-BFD8-02DD-4369BD9F40CA}"/>
              </a:ext>
            </a:extLst>
          </p:cNvPr>
          <p:cNvSpPr txBox="1"/>
          <p:nvPr/>
        </p:nvSpPr>
        <p:spPr>
          <a:xfrm>
            <a:off x="782450" y="4106546"/>
            <a:ext cx="9274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Life stage:</a:t>
            </a:r>
          </a:p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Very busy studying and working </a:t>
            </a:r>
            <a:endParaRPr lang="ko-KR" altLang="en-US" sz="11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5" name="TextBox 60">
            <a:extLst>
              <a:ext uri="{FF2B5EF4-FFF2-40B4-BE49-F238E27FC236}">
                <a16:creationId xmlns:a16="http://schemas.microsoft.com/office/drawing/2014/main" id="{77A0CD2A-8EE2-EB41-F3A5-BA65E2AC899E}"/>
              </a:ext>
            </a:extLst>
          </p:cNvPr>
          <p:cNvSpPr txBox="1"/>
          <p:nvPr/>
        </p:nvSpPr>
        <p:spPr>
          <a:xfrm>
            <a:off x="1746197" y="4360461"/>
            <a:ext cx="737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Loves Sports </a:t>
            </a:r>
            <a:endParaRPr lang="ko-KR" altLang="en-US" sz="11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7" name="TextBox 60">
            <a:extLst>
              <a:ext uri="{FF2B5EF4-FFF2-40B4-BE49-F238E27FC236}">
                <a16:creationId xmlns:a16="http://schemas.microsoft.com/office/drawing/2014/main" id="{D0704D9C-8B90-0368-CC52-4EBF24C61306}"/>
              </a:ext>
            </a:extLst>
          </p:cNvPr>
          <p:cNvSpPr txBox="1"/>
          <p:nvPr/>
        </p:nvSpPr>
        <p:spPr>
          <a:xfrm>
            <a:off x="2565645" y="4207668"/>
            <a:ext cx="965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Loves Music and hanging out with friends</a:t>
            </a:r>
            <a:endParaRPr lang="ko-KR" altLang="en-US" sz="110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55" name="Imagen 54" descr="Icono&#10;&#10;Descripción generada automáticamente">
            <a:extLst>
              <a:ext uri="{FF2B5EF4-FFF2-40B4-BE49-F238E27FC236}">
                <a16:creationId xmlns:a16="http://schemas.microsoft.com/office/drawing/2014/main" id="{0C110EAB-FE54-26A2-B40F-A0BDC5267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3958969" y="2148901"/>
            <a:ext cx="1188249" cy="1453286"/>
          </a:xfrm>
          <a:prstGeom prst="rect">
            <a:avLst/>
          </a:prstGeom>
        </p:spPr>
      </p:pic>
      <p:sp>
        <p:nvSpPr>
          <p:cNvPr id="84" name="TextBox 60">
            <a:extLst>
              <a:ext uri="{FF2B5EF4-FFF2-40B4-BE49-F238E27FC236}">
                <a16:creationId xmlns:a16="http://schemas.microsoft.com/office/drawing/2014/main" id="{C3C2B2E1-C06C-C78B-C80F-4B226B28A5BE}"/>
              </a:ext>
            </a:extLst>
          </p:cNvPr>
          <p:cNvSpPr txBox="1"/>
          <p:nvPr/>
        </p:nvSpPr>
        <p:spPr>
          <a:xfrm>
            <a:off x="3882448" y="2305105"/>
            <a:ext cx="13688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“I don’t like touching Lysol wipes with my hands because the chemicals get on my hands”</a:t>
            </a:r>
          </a:p>
        </p:txBody>
      </p:sp>
      <p:pic>
        <p:nvPicPr>
          <p:cNvPr id="57" name="Imagen 56" descr="Icono&#10;&#10;Descripción generada automáticamente">
            <a:extLst>
              <a:ext uri="{FF2B5EF4-FFF2-40B4-BE49-F238E27FC236}">
                <a16:creationId xmlns:a16="http://schemas.microsoft.com/office/drawing/2014/main" id="{C97E5F1F-BDC7-D27E-5EE5-E3600F899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4066887" y="3997904"/>
            <a:ext cx="987674" cy="1207973"/>
          </a:xfrm>
          <a:prstGeom prst="rect">
            <a:avLst/>
          </a:prstGeom>
        </p:spPr>
      </p:pic>
      <p:pic>
        <p:nvPicPr>
          <p:cNvPr id="58" name="Imagen 57" descr="Icono&#10;&#10;Descripción generada automáticamente">
            <a:extLst>
              <a:ext uri="{FF2B5EF4-FFF2-40B4-BE49-F238E27FC236}">
                <a16:creationId xmlns:a16="http://schemas.microsoft.com/office/drawing/2014/main" id="{F20B0CDB-BAE9-645F-5EC5-A41E6ED37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5138962" y="3997903"/>
            <a:ext cx="987674" cy="1207973"/>
          </a:xfrm>
          <a:prstGeom prst="rect">
            <a:avLst/>
          </a:prstGeom>
        </p:spPr>
      </p:pic>
      <p:pic>
        <p:nvPicPr>
          <p:cNvPr id="59" name="Imagen 58" descr="Icono&#10;&#10;Descripción generada automáticamente">
            <a:extLst>
              <a:ext uri="{FF2B5EF4-FFF2-40B4-BE49-F238E27FC236}">
                <a16:creationId xmlns:a16="http://schemas.microsoft.com/office/drawing/2014/main" id="{4C9C598B-D7B9-5143-044B-8BA2FAAF9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4000600" y="5055114"/>
            <a:ext cx="1112839" cy="1361057"/>
          </a:xfrm>
          <a:prstGeom prst="rect">
            <a:avLst/>
          </a:prstGeom>
        </p:spPr>
      </p:pic>
      <p:sp>
        <p:nvSpPr>
          <p:cNvPr id="8" name="TextBox 60">
            <a:extLst>
              <a:ext uri="{FF2B5EF4-FFF2-40B4-BE49-F238E27FC236}">
                <a16:creationId xmlns:a16="http://schemas.microsoft.com/office/drawing/2014/main" id="{68FDED3C-A92A-5535-2157-EB59FA252431}"/>
              </a:ext>
            </a:extLst>
          </p:cNvPr>
          <p:cNvSpPr txBox="1"/>
          <p:nvPr/>
        </p:nvSpPr>
        <p:spPr>
          <a:xfrm>
            <a:off x="5120240" y="4203724"/>
            <a:ext cx="1050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Focuses on the living room and bathroom</a:t>
            </a:r>
          </a:p>
        </p:txBody>
      </p:sp>
      <p:sp>
        <p:nvSpPr>
          <p:cNvPr id="34" name="TextBox 60">
            <a:extLst>
              <a:ext uri="{FF2B5EF4-FFF2-40B4-BE49-F238E27FC236}">
                <a16:creationId xmlns:a16="http://schemas.microsoft.com/office/drawing/2014/main" id="{87B71C7F-812E-3A86-94FB-61C5A1DA2150}"/>
              </a:ext>
            </a:extLst>
          </p:cNvPr>
          <p:cNvSpPr txBox="1"/>
          <p:nvPr/>
        </p:nvSpPr>
        <p:spPr>
          <a:xfrm>
            <a:off x="4016709" y="5272834"/>
            <a:ext cx="11238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Does not clean frequently because he is not home that often</a:t>
            </a:r>
          </a:p>
        </p:txBody>
      </p:sp>
      <p:sp>
        <p:nvSpPr>
          <p:cNvPr id="2" name="TextBox 60">
            <a:extLst>
              <a:ext uri="{FF2B5EF4-FFF2-40B4-BE49-F238E27FC236}">
                <a16:creationId xmlns:a16="http://schemas.microsoft.com/office/drawing/2014/main" id="{C6CBE4BD-006C-3855-1A14-337B40AA21A6}"/>
              </a:ext>
            </a:extLst>
          </p:cNvPr>
          <p:cNvSpPr txBox="1"/>
          <p:nvPr/>
        </p:nvSpPr>
        <p:spPr>
          <a:xfrm>
            <a:off x="4137799" y="4220079"/>
            <a:ext cx="9091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Tries to clean as fast as possible </a:t>
            </a:r>
          </a:p>
        </p:txBody>
      </p:sp>
      <p:pic>
        <p:nvPicPr>
          <p:cNvPr id="65" name="Imagen 64" descr="Icono&#10;&#10;Descripción generada automáticamente">
            <a:extLst>
              <a:ext uri="{FF2B5EF4-FFF2-40B4-BE49-F238E27FC236}">
                <a16:creationId xmlns:a16="http://schemas.microsoft.com/office/drawing/2014/main" id="{FE6B987F-C3B7-33D7-8FE2-B967C9BAE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5245813" y="2177658"/>
            <a:ext cx="987674" cy="1207973"/>
          </a:xfrm>
          <a:prstGeom prst="rect">
            <a:avLst/>
          </a:prstGeom>
        </p:spPr>
      </p:pic>
      <p:pic>
        <p:nvPicPr>
          <p:cNvPr id="66" name="Imagen 65" descr="Icono&#10;&#10;Descripción generada automáticamente">
            <a:extLst>
              <a:ext uri="{FF2B5EF4-FFF2-40B4-BE49-F238E27FC236}">
                <a16:creationId xmlns:a16="http://schemas.microsoft.com/office/drawing/2014/main" id="{9B0D32E9-80F5-8BF6-DCC7-040F27A1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6214571" y="2196530"/>
            <a:ext cx="987674" cy="1207973"/>
          </a:xfrm>
          <a:prstGeom prst="rect">
            <a:avLst/>
          </a:prstGeom>
        </p:spPr>
      </p:pic>
      <p:pic>
        <p:nvPicPr>
          <p:cNvPr id="67" name="Imagen 66" descr="Icono&#10;&#10;Descripción generada automáticamente">
            <a:extLst>
              <a:ext uri="{FF2B5EF4-FFF2-40B4-BE49-F238E27FC236}">
                <a16:creationId xmlns:a16="http://schemas.microsoft.com/office/drawing/2014/main" id="{91E41FBA-1E5F-8007-DB44-4FFE9D424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7106086" y="2196527"/>
            <a:ext cx="987674" cy="1207973"/>
          </a:xfrm>
          <a:prstGeom prst="rect">
            <a:avLst/>
          </a:prstGeom>
        </p:spPr>
      </p:pic>
      <p:sp>
        <p:nvSpPr>
          <p:cNvPr id="4" name="TextBox 60">
            <a:extLst>
              <a:ext uri="{FF2B5EF4-FFF2-40B4-BE49-F238E27FC236}">
                <a16:creationId xmlns:a16="http://schemas.microsoft.com/office/drawing/2014/main" id="{80DDFC08-1C86-FCFC-A48C-9BF72DD7C73D}"/>
              </a:ext>
            </a:extLst>
          </p:cNvPr>
          <p:cNvSpPr txBox="1"/>
          <p:nvPr/>
        </p:nvSpPr>
        <p:spPr>
          <a:xfrm>
            <a:off x="7254980" y="2446245"/>
            <a:ext cx="6927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Earn more money</a:t>
            </a:r>
          </a:p>
        </p:txBody>
      </p:sp>
      <p:sp>
        <p:nvSpPr>
          <p:cNvPr id="105" name="TextBox 60">
            <a:extLst>
              <a:ext uri="{FF2B5EF4-FFF2-40B4-BE49-F238E27FC236}">
                <a16:creationId xmlns:a16="http://schemas.microsoft.com/office/drawing/2014/main" id="{D7CB6EE9-CD50-C27C-D2C8-3963CB15899E}"/>
              </a:ext>
            </a:extLst>
          </p:cNvPr>
          <p:cNvSpPr txBox="1"/>
          <p:nvPr/>
        </p:nvSpPr>
        <p:spPr>
          <a:xfrm>
            <a:off x="6355192" y="2399309"/>
            <a:ext cx="692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Form a family in the future</a:t>
            </a:r>
          </a:p>
        </p:txBody>
      </p:sp>
      <p:pic>
        <p:nvPicPr>
          <p:cNvPr id="75" name="Imagen 74" descr="Icono&#10;&#10;Descripción generada automáticamente">
            <a:extLst>
              <a:ext uri="{FF2B5EF4-FFF2-40B4-BE49-F238E27FC236}">
                <a16:creationId xmlns:a16="http://schemas.microsoft.com/office/drawing/2014/main" id="{E1C5960C-34CD-A4E2-2766-91A118250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5245813" y="2177657"/>
            <a:ext cx="987674" cy="1207973"/>
          </a:xfrm>
          <a:prstGeom prst="rect">
            <a:avLst/>
          </a:prstGeom>
        </p:spPr>
      </p:pic>
      <p:sp>
        <p:nvSpPr>
          <p:cNvPr id="103" name="TextBox 60">
            <a:extLst>
              <a:ext uri="{FF2B5EF4-FFF2-40B4-BE49-F238E27FC236}">
                <a16:creationId xmlns:a16="http://schemas.microsoft.com/office/drawing/2014/main" id="{529CF6EF-DEF1-AA31-CD29-BC2B126F191C}"/>
              </a:ext>
            </a:extLst>
          </p:cNvPr>
          <p:cNvSpPr txBox="1"/>
          <p:nvPr/>
        </p:nvSpPr>
        <p:spPr>
          <a:xfrm>
            <a:off x="5393281" y="2485708"/>
            <a:ext cx="6927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Finish his studies</a:t>
            </a:r>
          </a:p>
        </p:txBody>
      </p:sp>
      <p:pic>
        <p:nvPicPr>
          <p:cNvPr id="77" name="Imagen 76" descr="Icono&#10;&#10;Descripción generada automáticamente">
            <a:extLst>
              <a:ext uri="{FF2B5EF4-FFF2-40B4-BE49-F238E27FC236}">
                <a16:creationId xmlns:a16="http://schemas.microsoft.com/office/drawing/2014/main" id="{7B91A4C2-9023-3F04-C4FD-56E09E834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8287690" y="2177733"/>
            <a:ext cx="987674" cy="1207973"/>
          </a:xfrm>
          <a:prstGeom prst="rect">
            <a:avLst/>
          </a:prstGeom>
        </p:spPr>
      </p:pic>
      <p:pic>
        <p:nvPicPr>
          <p:cNvPr id="79" name="Imagen 78" descr="Icono&#10;&#10;Descripción generada automáticamente">
            <a:extLst>
              <a:ext uri="{FF2B5EF4-FFF2-40B4-BE49-F238E27FC236}">
                <a16:creationId xmlns:a16="http://schemas.microsoft.com/office/drawing/2014/main" id="{B1BE0333-478B-FB80-117D-EFCE81F00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9184822" y="2175703"/>
            <a:ext cx="987674" cy="1207973"/>
          </a:xfrm>
          <a:prstGeom prst="rect">
            <a:avLst/>
          </a:prstGeom>
        </p:spPr>
      </p:pic>
      <p:pic>
        <p:nvPicPr>
          <p:cNvPr id="80" name="Imagen 79" descr="Icono&#10;&#10;Descripción generada automáticamente">
            <a:extLst>
              <a:ext uri="{FF2B5EF4-FFF2-40B4-BE49-F238E27FC236}">
                <a16:creationId xmlns:a16="http://schemas.microsoft.com/office/drawing/2014/main" id="{7AE249E5-8FF1-5ADE-A3C9-08789888A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10053352" y="2176230"/>
            <a:ext cx="987674" cy="1207973"/>
          </a:xfrm>
          <a:prstGeom prst="rect">
            <a:avLst/>
          </a:prstGeom>
        </p:spPr>
      </p:pic>
      <p:sp>
        <p:nvSpPr>
          <p:cNvPr id="108" name="TextBox 60">
            <a:extLst>
              <a:ext uri="{FF2B5EF4-FFF2-40B4-BE49-F238E27FC236}">
                <a16:creationId xmlns:a16="http://schemas.microsoft.com/office/drawing/2014/main" id="{72077F1D-A864-4765-0B2C-51E218383C5C}"/>
              </a:ext>
            </a:extLst>
          </p:cNvPr>
          <p:cNvSpPr txBox="1"/>
          <p:nvPr/>
        </p:nvSpPr>
        <p:spPr>
          <a:xfrm>
            <a:off x="8340635" y="2345509"/>
            <a:ext cx="87979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a one stop shop for cleaning products</a:t>
            </a:r>
          </a:p>
        </p:txBody>
      </p:sp>
      <p:pic>
        <p:nvPicPr>
          <p:cNvPr id="81" name="Imagen 80" descr="Icono&#10;&#10;Descripción generada automáticamente">
            <a:extLst>
              <a:ext uri="{FF2B5EF4-FFF2-40B4-BE49-F238E27FC236}">
                <a16:creationId xmlns:a16="http://schemas.microsoft.com/office/drawing/2014/main" id="{A07E09D1-EE7B-583E-59AD-5D928881F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5115767" y="5067648"/>
            <a:ext cx="987674" cy="1207973"/>
          </a:xfrm>
          <a:prstGeom prst="rect">
            <a:avLst/>
          </a:prstGeom>
        </p:spPr>
      </p:pic>
      <p:sp>
        <p:nvSpPr>
          <p:cNvPr id="20" name="TextBox 60">
            <a:extLst>
              <a:ext uri="{FF2B5EF4-FFF2-40B4-BE49-F238E27FC236}">
                <a16:creationId xmlns:a16="http://schemas.microsoft.com/office/drawing/2014/main" id="{89467F0B-91F9-55E7-94D5-C07331932F6E}"/>
              </a:ext>
            </a:extLst>
          </p:cNvPr>
          <p:cNvSpPr txBox="1"/>
          <p:nvPr/>
        </p:nvSpPr>
        <p:spPr>
          <a:xfrm>
            <a:off x="5058244" y="5194495"/>
            <a:ext cx="11025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100" dirty="0"/>
              <a:t>Is not an experienced cleaner; unfamiliar with products</a:t>
            </a:r>
          </a:p>
        </p:txBody>
      </p:sp>
      <p:sp>
        <p:nvSpPr>
          <p:cNvPr id="83" name="TextBox 60">
            <a:extLst>
              <a:ext uri="{FF2B5EF4-FFF2-40B4-BE49-F238E27FC236}">
                <a16:creationId xmlns:a16="http://schemas.microsoft.com/office/drawing/2014/main" id="{B6D2B9DE-61FC-F81F-5637-D157CA8BBBEA}"/>
              </a:ext>
            </a:extLst>
          </p:cNvPr>
          <p:cNvSpPr txBox="1"/>
          <p:nvPr/>
        </p:nvSpPr>
        <p:spPr>
          <a:xfrm>
            <a:off x="9238764" y="2393748"/>
            <a:ext cx="879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a quick solution to cleaning</a:t>
            </a:r>
          </a:p>
        </p:txBody>
      </p:sp>
      <p:sp>
        <p:nvSpPr>
          <p:cNvPr id="85" name="TextBox 60">
            <a:extLst>
              <a:ext uri="{FF2B5EF4-FFF2-40B4-BE49-F238E27FC236}">
                <a16:creationId xmlns:a16="http://schemas.microsoft.com/office/drawing/2014/main" id="{CB3BA6B1-7DCC-25CA-C1F1-49C8EB8E5D28}"/>
              </a:ext>
            </a:extLst>
          </p:cNvPr>
          <p:cNvSpPr txBox="1"/>
          <p:nvPr/>
        </p:nvSpPr>
        <p:spPr>
          <a:xfrm>
            <a:off x="10146801" y="2502664"/>
            <a:ext cx="879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money</a:t>
            </a:r>
          </a:p>
        </p:txBody>
      </p:sp>
      <p:pic>
        <p:nvPicPr>
          <p:cNvPr id="101" name="Imagen 100" descr="Icono&#10;&#10;Descripción generada automáticamente">
            <a:extLst>
              <a:ext uri="{FF2B5EF4-FFF2-40B4-BE49-F238E27FC236}">
                <a16:creationId xmlns:a16="http://schemas.microsoft.com/office/drawing/2014/main" id="{F9F98208-0505-972B-B813-CA5C271BA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7493967" y="4064905"/>
            <a:ext cx="1214650" cy="1485576"/>
          </a:xfrm>
          <a:prstGeom prst="rect">
            <a:avLst/>
          </a:prstGeom>
        </p:spPr>
      </p:pic>
      <p:pic>
        <p:nvPicPr>
          <p:cNvPr id="102" name="Imagen 101" descr="Icono&#10;&#10;Descripción generada automáticamente">
            <a:extLst>
              <a:ext uri="{FF2B5EF4-FFF2-40B4-BE49-F238E27FC236}">
                <a16:creationId xmlns:a16="http://schemas.microsoft.com/office/drawing/2014/main" id="{DEDEBFAC-03E0-E843-3E36-1789ECC78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6442829" y="4064905"/>
            <a:ext cx="1214650" cy="1485576"/>
          </a:xfrm>
          <a:prstGeom prst="rect">
            <a:avLst/>
          </a:prstGeom>
        </p:spPr>
      </p:pic>
      <p:sp>
        <p:nvSpPr>
          <p:cNvPr id="10" name="TextBox 60">
            <a:extLst>
              <a:ext uri="{FF2B5EF4-FFF2-40B4-BE49-F238E27FC236}">
                <a16:creationId xmlns:a16="http://schemas.microsoft.com/office/drawing/2014/main" id="{BF8A26BB-5FAA-0580-061D-22ECE13AA72A}"/>
              </a:ext>
            </a:extLst>
          </p:cNvPr>
          <p:cNvSpPr txBox="1"/>
          <p:nvPr/>
        </p:nvSpPr>
        <p:spPr>
          <a:xfrm>
            <a:off x="6589392" y="4328220"/>
            <a:ext cx="102686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Uses</a:t>
            </a:r>
          </a:p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vacuum, Swiffer, wipes and air fresheners </a:t>
            </a:r>
          </a:p>
        </p:txBody>
      </p:sp>
      <p:sp>
        <p:nvSpPr>
          <p:cNvPr id="24" name="TextBox 60">
            <a:extLst>
              <a:ext uri="{FF2B5EF4-FFF2-40B4-BE49-F238E27FC236}">
                <a16:creationId xmlns:a16="http://schemas.microsoft.com/office/drawing/2014/main" id="{3A045C38-2F8E-CD58-0137-5B491E0E04C9}"/>
              </a:ext>
            </a:extLst>
          </p:cNvPr>
          <p:cNvSpPr txBox="1"/>
          <p:nvPr/>
        </p:nvSpPr>
        <p:spPr>
          <a:xfrm>
            <a:off x="7615574" y="4257541"/>
            <a:ext cx="1050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Starts by wiping away dust, then wiping all surfaces with Lysol Wipes</a:t>
            </a:r>
          </a:p>
        </p:txBody>
      </p:sp>
      <p:pic>
        <p:nvPicPr>
          <p:cNvPr id="109" name="Imagen 108" descr="Icono&#10;&#10;Descripción generada automáticamente">
            <a:extLst>
              <a:ext uri="{FF2B5EF4-FFF2-40B4-BE49-F238E27FC236}">
                <a16:creationId xmlns:a16="http://schemas.microsoft.com/office/drawing/2014/main" id="{68C26FA2-1F3B-98AA-EA10-8D43CCD54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8976614" y="4254605"/>
            <a:ext cx="987674" cy="1207973"/>
          </a:xfrm>
          <a:prstGeom prst="rect">
            <a:avLst/>
          </a:prstGeom>
        </p:spPr>
      </p:pic>
      <p:sp>
        <p:nvSpPr>
          <p:cNvPr id="96" name="TextBox 60">
            <a:extLst>
              <a:ext uri="{FF2B5EF4-FFF2-40B4-BE49-F238E27FC236}">
                <a16:creationId xmlns:a16="http://schemas.microsoft.com/office/drawing/2014/main" id="{7183D969-E888-B4FE-6EFF-DB6B99AFB2A8}"/>
              </a:ext>
            </a:extLst>
          </p:cNvPr>
          <p:cNvSpPr txBox="1"/>
          <p:nvPr/>
        </p:nvSpPr>
        <p:spPr>
          <a:xfrm>
            <a:off x="8975283" y="4651841"/>
            <a:ext cx="10505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Our product is decently priced</a:t>
            </a:r>
          </a:p>
        </p:txBody>
      </p:sp>
      <p:pic>
        <p:nvPicPr>
          <p:cNvPr id="111" name="Imagen 110" descr="Icono&#10;&#10;Descripción generada automáticamente">
            <a:extLst>
              <a:ext uri="{FF2B5EF4-FFF2-40B4-BE49-F238E27FC236}">
                <a16:creationId xmlns:a16="http://schemas.microsoft.com/office/drawing/2014/main" id="{710226F0-FA04-A558-B22B-6628B0439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9860501" y="4277425"/>
            <a:ext cx="987674" cy="1207973"/>
          </a:xfrm>
          <a:prstGeom prst="rect">
            <a:avLst/>
          </a:prstGeom>
        </p:spPr>
      </p:pic>
      <p:pic>
        <p:nvPicPr>
          <p:cNvPr id="113" name="Imagen 112" descr="Icono&#10;&#10;Descripción generada automáticamente">
            <a:extLst>
              <a:ext uri="{FF2B5EF4-FFF2-40B4-BE49-F238E27FC236}">
                <a16:creationId xmlns:a16="http://schemas.microsoft.com/office/drawing/2014/main" id="{44AAFED4-5EEB-15C2-0C75-202CA66B9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10743282" y="4254421"/>
            <a:ext cx="987674" cy="1207973"/>
          </a:xfrm>
          <a:prstGeom prst="rect">
            <a:avLst/>
          </a:prstGeom>
        </p:spPr>
      </p:pic>
      <p:sp>
        <p:nvSpPr>
          <p:cNvPr id="30" name="TextBox 60">
            <a:extLst>
              <a:ext uri="{FF2B5EF4-FFF2-40B4-BE49-F238E27FC236}">
                <a16:creationId xmlns:a16="http://schemas.microsoft.com/office/drawing/2014/main" id="{B910AD19-836E-2B43-F372-949E1B738AB6}"/>
              </a:ext>
            </a:extLst>
          </p:cNvPr>
          <p:cNvSpPr txBox="1"/>
          <p:nvPr/>
        </p:nvSpPr>
        <p:spPr>
          <a:xfrm>
            <a:off x="10746279" y="4407790"/>
            <a:ext cx="1050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Will protect him from touching unclean surfaces in bathroom</a:t>
            </a:r>
          </a:p>
        </p:txBody>
      </p:sp>
      <p:sp>
        <p:nvSpPr>
          <p:cNvPr id="5" name="TextBox 60">
            <a:extLst>
              <a:ext uri="{FF2B5EF4-FFF2-40B4-BE49-F238E27FC236}">
                <a16:creationId xmlns:a16="http://schemas.microsoft.com/office/drawing/2014/main" id="{2117D079-9612-D5CD-39EC-07769F041A89}"/>
              </a:ext>
            </a:extLst>
          </p:cNvPr>
          <p:cNvSpPr txBox="1"/>
          <p:nvPr/>
        </p:nvSpPr>
        <p:spPr>
          <a:xfrm>
            <a:off x="9905528" y="4582367"/>
            <a:ext cx="9228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2060"/>
                </a:solidFill>
                <a:cs typeface="Arial" pitchFamily="34" charset="0"/>
              </a:rPr>
              <a:t>Our product is multi use</a:t>
            </a:r>
          </a:p>
        </p:txBody>
      </p:sp>
      <p:sp>
        <p:nvSpPr>
          <p:cNvPr id="114" name="TextBox 60">
            <a:extLst>
              <a:ext uri="{FF2B5EF4-FFF2-40B4-BE49-F238E27FC236}">
                <a16:creationId xmlns:a16="http://schemas.microsoft.com/office/drawing/2014/main" id="{D22DADEF-AFC4-AC2E-E53F-1D797DDCB273}"/>
              </a:ext>
            </a:extLst>
          </p:cNvPr>
          <p:cNvSpPr txBox="1"/>
          <p:nvPr/>
        </p:nvSpPr>
        <p:spPr>
          <a:xfrm>
            <a:off x="10020892" y="2299501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pic>
        <p:nvPicPr>
          <p:cNvPr id="115" name="Imagen 114" descr="Icono&#10;&#10;Descripción generada automáticamente">
            <a:extLst>
              <a:ext uri="{FF2B5EF4-FFF2-40B4-BE49-F238E27FC236}">
                <a16:creationId xmlns:a16="http://schemas.microsoft.com/office/drawing/2014/main" id="{115305A8-37AB-5DDF-8740-C1343ED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10053352" y="2176228"/>
            <a:ext cx="987674" cy="1207973"/>
          </a:xfrm>
          <a:prstGeom prst="rect">
            <a:avLst/>
          </a:prstGeom>
        </p:spPr>
      </p:pic>
      <p:sp>
        <p:nvSpPr>
          <p:cNvPr id="118" name="TextBox 60">
            <a:extLst>
              <a:ext uri="{FF2B5EF4-FFF2-40B4-BE49-F238E27FC236}">
                <a16:creationId xmlns:a16="http://schemas.microsoft.com/office/drawing/2014/main" id="{D04F51CE-39A1-2343-559E-972B8B69EADC}"/>
              </a:ext>
            </a:extLst>
          </p:cNvPr>
          <p:cNvSpPr txBox="1"/>
          <p:nvPr/>
        </p:nvSpPr>
        <p:spPr>
          <a:xfrm>
            <a:off x="10146801" y="2502662"/>
            <a:ext cx="8797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some money</a:t>
            </a:r>
          </a:p>
        </p:txBody>
      </p:sp>
      <p:sp>
        <p:nvSpPr>
          <p:cNvPr id="123" name="TextBox 60">
            <a:extLst>
              <a:ext uri="{FF2B5EF4-FFF2-40B4-BE49-F238E27FC236}">
                <a16:creationId xmlns:a16="http://schemas.microsoft.com/office/drawing/2014/main" id="{4FB69ED4-8B19-D8E4-9FEF-DA223908EA4D}"/>
              </a:ext>
            </a:extLst>
          </p:cNvPr>
          <p:cNvSpPr txBox="1"/>
          <p:nvPr/>
        </p:nvSpPr>
        <p:spPr>
          <a:xfrm>
            <a:off x="10020892" y="2299502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sp>
        <p:nvSpPr>
          <p:cNvPr id="124" name="TextBox 60">
            <a:extLst>
              <a:ext uri="{FF2B5EF4-FFF2-40B4-BE49-F238E27FC236}">
                <a16:creationId xmlns:a16="http://schemas.microsoft.com/office/drawing/2014/main" id="{D92B54E6-A5BF-FEF3-BD34-56C56550EBCC}"/>
              </a:ext>
            </a:extLst>
          </p:cNvPr>
          <p:cNvSpPr txBox="1"/>
          <p:nvPr/>
        </p:nvSpPr>
        <p:spPr>
          <a:xfrm>
            <a:off x="10146801" y="2502663"/>
            <a:ext cx="879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money</a:t>
            </a:r>
          </a:p>
        </p:txBody>
      </p:sp>
      <p:sp>
        <p:nvSpPr>
          <p:cNvPr id="125" name="TextBox 60">
            <a:extLst>
              <a:ext uri="{FF2B5EF4-FFF2-40B4-BE49-F238E27FC236}">
                <a16:creationId xmlns:a16="http://schemas.microsoft.com/office/drawing/2014/main" id="{454B323D-9FD6-7989-ED6E-EF7A6CED2E5F}"/>
              </a:ext>
            </a:extLst>
          </p:cNvPr>
          <p:cNvSpPr txBox="1"/>
          <p:nvPr/>
        </p:nvSpPr>
        <p:spPr>
          <a:xfrm>
            <a:off x="10020892" y="2299500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pic>
        <p:nvPicPr>
          <p:cNvPr id="126" name="Imagen 125" descr="Icono&#10;&#10;Descripción generada automáticamente">
            <a:extLst>
              <a:ext uri="{FF2B5EF4-FFF2-40B4-BE49-F238E27FC236}">
                <a16:creationId xmlns:a16="http://schemas.microsoft.com/office/drawing/2014/main" id="{B2F95BC3-F210-A911-F167-A341AF2E8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10053352" y="2176227"/>
            <a:ext cx="987674" cy="1207973"/>
          </a:xfrm>
          <a:prstGeom prst="rect">
            <a:avLst/>
          </a:prstGeom>
        </p:spPr>
      </p:pic>
      <p:sp>
        <p:nvSpPr>
          <p:cNvPr id="127" name="TextBox 60">
            <a:extLst>
              <a:ext uri="{FF2B5EF4-FFF2-40B4-BE49-F238E27FC236}">
                <a16:creationId xmlns:a16="http://schemas.microsoft.com/office/drawing/2014/main" id="{89E4B87E-563C-8533-FB82-A99EC9572721}"/>
              </a:ext>
            </a:extLst>
          </p:cNvPr>
          <p:cNvSpPr txBox="1"/>
          <p:nvPr/>
        </p:nvSpPr>
        <p:spPr>
          <a:xfrm>
            <a:off x="10079701" y="2315544"/>
            <a:ext cx="97204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Does not see value in expensive cleaning products</a:t>
            </a:r>
          </a:p>
        </p:txBody>
      </p:sp>
      <p:sp>
        <p:nvSpPr>
          <p:cNvPr id="1024" name="TextBox 60">
            <a:extLst>
              <a:ext uri="{FF2B5EF4-FFF2-40B4-BE49-F238E27FC236}">
                <a16:creationId xmlns:a16="http://schemas.microsoft.com/office/drawing/2014/main" id="{C8D94A1C-FDEE-06B0-A288-6B1B96C9F847}"/>
              </a:ext>
            </a:extLst>
          </p:cNvPr>
          <p:cNvSpPr txBox="1"/>
          <p:nvPr/>
        </p:nvSpPr>
        <p:spPr>
          <a:xfrm>
            <a:off x="10909948" y="2299503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sp>
        <p:nvSpPr>
          <p:cNvPr id="1025" name="TextBox 60">
            <a:extLst>
              <a:ext uri="{FF2B5EF4-FFF2-40B4-BE49-F238E27FC236}">
                <a16:creationId xmlns:a16="http://schemas.microsoft.com/office/drawing/2014/main" id="{E7576938-B3BB-D5CF-3DB6-D66940952204}"/>
              </a:ext>
            </a:extLst>
          </p:cNvPr>
          <p:cNvSpPr txBox="1"/>
          <p:nvPr/>
        </p:nvSpPr>
        <p:spPr>
          <a:xfrm>
            <a:off x="11035857" y="2502664"/>
            <a:ext cx="879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money</a:t>
            </a:r>
          </a:p>
        </p:txBody>
      </p:sp>
      <p:sp>
        <p:nvSpPr>
          <p:cNvPr id="1026" name="TextBox 60">
            <a:extLst>
              <a:ext uri="{FF2B5EF4-FFF2-40B4-BE49-F238E27FC236}">
                <a16:creationId xmlns:a16="http://schemas.microsoft.com/office/drawing/2014/main" id="{F788AF6A-35AB-8C09-1EB9-CE7A73972D66}"/>
              </a:ext>
            </a:extLst>
          </p:cNvPr>
          <p:cNvSpPr txBox="1"/>
          <p:nvPr/>
        </p:nvSpPr>
        <p:spPr>
          <a:xfrm>
            <a:off x="10909948" y="2299501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pic>
        <p:nvPicPr>
          <p:cNvPr id="1027" name="Imagen 1026" descr="Icono&#10;&#10;Descripción generada automáticamente">
            <a:extLst>
              <a:ext uri="{FF2B5EF4-FFF2-40B4-BE49-F238E27FC236}">
                <a16:creationId xmlns:a16="http://schemas.microsoft.com/office/drawing/2014/main" id="{6EAD4938-E1EC-1BD9-7CCF-28C207ABF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10942408" y="2176228"/>
            <a:ext cx="987674" cy="1207973"/>
          </a:xfrm>
          <a:prstGeom prst="rect">
            <a:avLst/>
          </a:prstGeom>
        </p:spPr>
      </p:pic>
      <p:sp>
        <p:nvSpPr>
          <p:cNvPr id="1029" name="TextBox 60">
            <a:extLst>
              <a:ext uri="{FF2B5EF4-FFF2-40B4-BE49-F238E27FC236}">
                <a16:creationId xmlns:a16="http://schemas.microsoft.com/office/drawing/2014/main" id="{4D3F59B1-C170-A9EA-F337-87F89E878A6B}"/>
              </a:ext>
            </a:extLst>
          </p:cNvPr>
          <p:cNvSpPr txBox="1"/>
          <p:nvPr/>
        </p:nvSpPr>
        <p:spPr>
          <a:xfrm>
            <a:off x="10957428" y="2527080"/>
            <a:ext cx="1045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Friendly with environment</a:t>
            </a:r>
          </a:p>
        </p:txBody>
      </p:sp>
      <p:sp>
        <p:nvSpPr>
          <p:cNvPr id="1030" name="TextBox 60">
            <a:extLst>
              <a:ext uri="{FF2B5EF4-FFF2-40B4-BE49-F238E27FC236}">
                <a16:creationId xmlns:a16="http://schemas.microsoft.com/office/drawing/2014/main" id="{BC9B8CEB-C712-BFD1-B194-1A2E3D0A6D47}"/>
              </a:ext>
            </a:extLst>
          </p:cNvPr>
          <p:cNvSpPr txBox="1"/>
          <p:nvPr/>
        </p:nvSpPr>
        <p:spPr>
          <a:xfrm>
            <a:off x="10909948" y="2299502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sp>
        <p:nvSpPr>
          <p:cNvPr id="1031" name="TextBox 60">
            <a:extLst>
              <a:ext uri="{FF2B5EF4-FFF2-40B4-BE49-F238E27FC236}">
                <a16:creationId xmlns:a16="http://schemas.microsoft.com/office/drawing/2014/main" id="{A1A4BB9D-6195-F6C5-0AAB-41E2C3DD0BB3}"/>
              </a:ext>
            </a:extLst>
          </p:cNvPr>
          <p:cNvSpPr txBox="1"/>
          <p:nvPr/>
        </p:nvSpPr>
        <p:spPr>
          <a:xfrm>
            <a:off x="11035857" y="2502663"/>
            <a:ext cx="879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money</a:t>
            </a:r>
          </a:p>
        </p:txBody>
      </p:sp>
      <p:sp>
        <p:nvSpPr>
          <p:cNvPr id="1032" name="TextBox 60">
            <a:extLst>
              <a:ext uri="{FF2B5EF4-FFF2-40B4-BE49-F238E27FC236}">
                <a16:creationId xmlns:a16="http://schemas.microsoft.com/office/drawing/2014/main" id="{AF035656-86A9-A73F-C8D3-7D9E90CDCCDC}"/>
              </a:ext>
            </a:extLst>
          </p:cNvPr>
          <p:cNvSpPr txBox="1"/>
          <p:nvPr/>
        </p:nvSpPr>
        <p:spPr>
          <a:xfrm>
            <a:off x="10909948" y="2299500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pic>
        <p:nvPicPr>
          <p:cNvPr id="1033" name="Imagen 1032" descr="Icono&#10;&#10;Descripción generada automáticamente">
            <a:extLst>
              <a:ext uri="{FF2B5EF4-FFF2-40B4-BE49-F238E27FC236}">
                <a16:creationId xmlns:a16="http://schemas.microsoft.com/office/drawing/2014/main" id="{2F80A3B7-3855-69E6-E40F-A1A2E5F2F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10942408" y="2176227"/>
            <a:ext cx="987674" cy="1207973"/>
          </a:xfrm>
          <a:prstGeom prst="rect">
            <a:avLst/>
          </a:prstGeom>
        </p:spPr>
      </p:pic>
      <p:sp>
        <p:nvSpPr>
          <p:cNvPr id="1034" name="TextBox 60">
            <a:extLst>
              <a:ext uri="{FF2B5EF4-FFF2-40B4-BE49-F238E27FC236}">
                <a16:creationId xmlns:a16="http://schemas.microsoft.com/office/drawing/2014/main" id="{573F968E-0DFD-082E-1C94-5692EBF0D6A5}"/>
              </a:ext>
            </a:extLst>
          </p:cNvPr>
          <p:cNvSpPr txBox="1"/>
          <p:nvPr/>
        </p:nvSpPr>
        <p:spPr>
          <a:xfrm>
            <a:off x="10855686" y="2374741"/>
            <a:ext cx="11966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Prefers an environ-mentally friendly  solution</a:t>
            </a:r>
          </a:p>
        </p:txBody>
      </p:sp>
      <p:sp>
        <p:nvSpPr>
          <p:cNvPr id="1035" name="TextBox 60">
            <a:extLst>
              <a:ext uri="{FF2B5EF4-FFF2-40B4-BE49-F238E27FC236}">
                <a16:creationId xmlns:a16="http://schemas.microsoft.com/office/drawing/2014/main" id="{3BCD16B2-822C-72F2-9DD5-E4686EB5FDC4}"/>
              </a:ext>
            </a:extLst>
          </p:cNvPr>
          <p:cNvSpPr txBox="1"/>
          <p:nvPr/>
        </p:nvSpPr>
        <p:spPr>
          <a:xfrm>
            <a:off x="9802422" y="5480397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sp>
        <p:nvSpPr>
          <p:cNvPr id="1036" name="TextBox 60">
            <a:extLst>
              <a:ext uri="{FF2B5EF4-FFF2-40B4-BE49-F238E27FC236}">
                <a16:creationId xmlns:a16="http://schemas.microsoft.com/office/drawing/2014/main" id="{5512FDAF-F500-D1CA-A93B-42A0A3338898}"/>
              </a:ext>
            </a:extLst>
          </p:cNvPr>
          <p:cNvSpPr txBox="1"/>
          <p:nvPr/>
        </p:nvSpPr>
        <p:spPr>
          <a:xfrm>
            <a:off x="9928331" y="5683558"/>
            <a:ext cx="879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Needs to save money</a:t>
            </a:r>
          </a:p>
        </p:txBody>
      </p:sp>
      <p:sp>
        <p:nvSpPr>
          <p:cNvPr id="1037" name="TextBox 60">
            <a:extLst>
              <a:ext uri="{FF2B5EF4-FFF2-40B4-BE49-F238E27FC236}">
                <a16:creationId xmlns:a16="http://schemas.microsoft.com/office/drawing/2014/main" id="{E5A3954F-435F-EC92-BBD3-8EFECB28EBD3}"/>
              </a:ext>
            </a:extLst>
          </p:cNvPr>
          <p:cNvSpPr txBox="1"/>
          <p:nvPr/>
        </p:nvSpPr>
        <p:spPr>
          <a:xfrm>
            <a:off x="9802422" y="5480395"/>
            <a:ext cx="972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The wipes slips in the hands</a:t>
            </a:r>
          </a:p>
        </p:txBody>
      </p:sp>
      <p:pic>
        <p:nvPicPr>
          <p:cNvPr id="1038" name="Imagen 1037" descr="Icono&#10;&#10;Descripción generada automáticamente">
            <a:extLst>
              <a:ext uri="{FF2B5EF4-FFF2-40B4-BE49-F238E27FC236}">
                <a16:creationId xmlns:a16="http://schemas.microsoft.com/office/drawing/2014/main" id="{92C9289A-1535-F328-DB2C-7AF26E21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772902">
            <a:off x="9834882" y="5357122"/>
            <a:ext cx="987674" cy="1207973"/>
          </a:xfrm>
          <a:prstGeom prst="rect">
            <a:avLst/>
          </a:prstGeom>
        </p:spPr>
      </p:pic>
      <p:sp>
        <p:nvSpPr>
          <p:cNvPr id="1039" name="TextBox 60">
            <a:extLst>
              <a:ext uri="{FF2B5EF4-FFF2-40B4-BE49-F238E27FC236}">
                <a16:creationId xmlns:a16="http://schemas.microsoft.com/office/drawing/2014/main" id="{F9DBB415-1309-EB21-ABED-061625986761}"/>
              </a:ext>
            </a:extLst>
          </p:cNvPr>
          <p:cNvSpPr txBox="1"/>
          <p:nvPr/>
        </p:nvSpPr>
        <p:spPr>
          <a:xfrm>
            <a:off x="9818536" y="5595834"/>
            <a:ext cx="1045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Intuitive, fast product; not complex or multi step</a:t>
            </a:r>
          </a:p>
        </p:txBody>
      </p:sp>
      <p:sp>
        <p:nvSpPr>
          <p:cNvPr id="9" name="TextBox 38">
            <a:extLst>
              <a:ext uri="{FF2B5EF4-FFF2-40B4-BE49-F238E27FC236}">
                <a16:creationId xmlns:a16="http://schemas.microsoft.com/office/drawing/2014/main" id="{B7DACEA6-EAD6-2C60-6B83-5B4266C58551}"/>
              </a:ext>
            </a:extLst>
          </p:cNvPr>
          <p:cNvSpPr txBox="1"/>
          <p:nvPr/>
        </p:nvSpPr>
        <p:spPr>
          <a:xfrm>
            <a:off x="8534564" y="833737"/>
            <a:ext cx="3167979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000" b="1" dirty="0">
                <a:solidFill>
                  <a:schemeClr val="bg1"/>
                </a:solidFill>
                <a:highlight>
                  <a:srgbClr val="002060"/>
                </a:highlight>
                <a:cs typeface="Arial" pitchFamily="34" charset="0"/>
              </a:rPr>
              <a:t>Christian</a:t>
            </a:r>
            <a:endParaRPr lang="ko-KR" altLang="en-US" sz="2000" b="1" dirty="0">
              <a:solidFill>
                <a:schemeClr val="bg1"/>
              </a:solidFill>
              <a:highlight>
                <a:srgbClr val="002060"/>
              </a:highlight>
              <a:cs typeface="Arial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1783D3C-C109-F80F-E40C-1DF811FB2F7A}"/>
              </a:ext>
            </a:extLst>
          </p:cNvPr>
          <p:cNvSpPr/>
          <p:nvPr/>
        </p:nvSpPr>
        <p:spPr>
          <a:xfrm>
            <a:off x="11290199" y="1221607"/>
            <a:ext cx="188362" cy="24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CBC70BF-1F67-457E-D4F7-F603276D59F5}"/>
              </a:ext>
            </a:extLst>
          </p:cNvPr>
          <p:cNvSpPr/>
          <p:nvPr/>
        </p:nvSpPr>
        <p:spPr>
          <a:xfrm>
            <a:off x="10657631" y="415216"/>
            <a:ext cx="1276100" cy="1237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6" name="Picture 2" descr="Hombre joven ilustraci�n del vector del icono del dise�o | Hombre joven,  Jovenes, Dibujos kawaii de animales">
            <a:extLst>
              <a:ext uri="{FF2B5EF4-FFF2-40B4-BE49-F238E27FC236}">
                <a16:creationId xmlns:a16="http://schemas.microsoft.com/office/drawing/2014/main" id="{896CFCAA-1934-6A13-86D4-0D47FCDF7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7" t="3185" r="30120" b="3448"/>
          <a:stretch/>
        </p:blipFill>
        <p:spPr bwMode="auto">
          <a:xfrm>
            <a:off x="11100780" y="437730"/>
            <a:ext cx="420858" cy="115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0B990A2-D499-4EAE-708E-F09B0916B06D}"/>
              </a:ext>
            </a:extLst>
          </p:cNvPr>
          <p:cNvSpPr/>
          <p:nvPr/>
        </p:nvSpPr>
        <p:spPr>
          <a:xfrm>
            <a:off x="144108" y="1071582"/>
            <a:ext cx="5032677" cy="45417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TextBox 75">
            <a:extLst>
              <a:ext uri="{FF2B5EF4-FFF2-40B4-BE49-F238E27FC236}">
                <a16:creationId xmlns:a16="http://schemas.microsoft.com/office/drawing/2014/main" id="{5F880A22-B91C-B43E-7F36-17DFE288CBF4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Personas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1E6F0396-102F-0FF5-A157-B4E31E444D12}"/>
              </a:ext>
            </a:extLst>
          </p:cNvPr>
          <p:cNvSpPr txBox="1"/>
          <p:nvPr/>
        </p:nvSpPr>
        <p:spPr>
          <a:xfrm>
            <a:off x="192169" y="1009751"/>
            <a:ext cx="4948418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800" b="1" dirty="0">
                <a:solidFill>
                  <a:srgbClr val="002060"/>
                </a:solidFill>
                <a:cs typeface="Arial" pitchFamily="34" charset="0"/>
              </a:rPr>
              <a:t>Persona 2: Task focused bee</a:t>
            </a:r>
            <a:endParaRPr lang="ko-KR" altLang="en-US" sz="28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9" name="Marcador de número de diapositiva 30">
            <a:extLst>
              <a:ext uri="{FF2B5EF4-FFF2-40B4-BE49-F238E27FC236}">
                <a16:creationId xmlns:a16="http://schemas.microsoft.com/office/drawing/2014/main" id="{FCABA0CD-B9DD-7896-02A3-389CE4BCB59F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7394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510BFBC-6C50-DC53-C9C6-2C253BCE2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2BAB33D4-66C2-AE64-EB60-390627BB19EA}"/>
              </a:ext>
            </a:extLst>
          </p:cNvPr>
          <p:cNvSpPr txBox="1"/>
          <p:nvPr/>
        </p:nvSpPr>
        <p:spPr>
          <a:xfrm>
            <a:off x="2002431" y="1466538"/>
            <a:ext cx="8685143" cy="49244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600" b="1" dirty="0">
                <a:latin typeface="Open sanz extra"/>
                <a:cs typeface="Arial" pitchFamily="34" charset="0"/>
              </a:rPr>
              <a:t>THE PRODUCT									1</a:t>
            </a:r>
          </a:p>
          <a:p>
            <a:endParaRPr lang="es-PE" altLang="ko-KR" sz="1600" dirty="0">
              <a:latin typeface="Open sanz extr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600" b="1" dirty="0">
                <a:latin typeface="Open sanz extra"/>
                <a:cs typeface="Arial" pitchFamily="34" charset="0"/>
              </a:rPr>
              <a:t>BUYING PROCESS, SEGMENTATION AND TARGETING		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600" dirty="0">
              <a:latin typeface="Open sanz extr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600" b="1" dirty="0">
                <a:latin typeface="Open sanz extra"/>
                <a:cs typeface="Arial" pitchFamily="34" charset="0"/>
              </a:rPr>
              <a:t>POSITIONING									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600" b="1" dirty="0">
              <a:latin typeface="Open sanz extr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600" b="1" dirty="0">
                <a:latin typeface="Open sanz extra"/>
                <a:cs typeface="Arial" pitchFamily="34" charset="0"/>
              </a:rPr>
              <a:t>GO-TO-MARKET PLAN (MARKETING MIX 4PS)				4</a:t>
            </a:r>
          </a:p>
          <a:p>
            <a:endParaRPr lang="es-PE" altLang="ko-KR" sz="1600" dirty="0">
              <a:latin typeface="Open sanz extr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600" b="1" dirty="0">
                <a:latin typeface="Open sanz extra"/>
                <a:cs typeface="Arial" pitchFamily="34" charset="0"/>
              </a:rPr>
              <a:t>BUSINESS PROCESS FLOW							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600" b="1" dirty="0">
              <a:latin typeface="Open sanz extr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600" b="1" dirty="0">
                <a:latin typeface="Open sanz extra"/>
                <a:cs typeface="Arial" pitchFamily="34" charset="0"/>
              </a:rPr>
              <a:t>DEMAND AND CAPACITY UTILIZATION PROJECTIONS 		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600" b="1" dirty="0">
              <a:latin typeface="Open sanz extr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600" b="1" dirty="0">
                <a:latin typeface="Open sanz extra"/>
                <a:cs typeface="Arial" pitchFamily="34" charset="0"/>
              </a:rPr>
              <a:t>UNSDG SUSTAINABILITY PRODUCT GOAL 				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600" dirty="0">
              <a:latin typeface="Open sanz extr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600" b="1" dirty="0">
                <a:latin typeface="Open sanz extra"/>
                <a:cs typeface="Arial" pitchFamily="34" charset="0"/>
              </a:rPr>
              <a:t>FINANCIALS SWIFFGLOVE							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600" b="1" dirty="0">
              <a:latin typeface="Open sanz extr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600" b="1" dirty="0">
                <a:latin typeface="Open sanz extra"/>
                <a:cs typeface="Arial" pitchFamily="34" charset="0"/>
              </a:rPr>
              <a:t>RISK PROFILE									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altLang="ko-KR" sz="1600" b="1" dirty="0">
              <a:latin typeface="Open sanz extr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altLang="ko-KR" sz="1600" b="1" dirty="0">
                <a:latin typeface="Open sanz extra"/>
                <a:cs typeface="Arial" pitchFamily="34" charset="0"/>
              </a:rPr>
              <a:t>SENSITIVITY ANALYSIS AND CONTINGENCY PLANS			10</a:t>
            </a:r>
          </a:p>
          <a:p>
            <a:pPr algn="ctr"/>
            <a:endParaRPr lang="ko-KR" altLang="en-US" sz="1600" dirty="0">
              <a:latin typeface="Open sanz extra"/>
              <a:cs typeface="Arial" pitchFamily="34" charset="0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98F1C68D-A330-AC74-5B8F-BEB180743421}"/>
              </a:ext>
            </a:extLst>
          </p:cNvPr>
          <p:cNvSpPr txBox="1"/>
          <p:nvPr/>
        </p:nvSpPr>
        <p:spPr>
          <a:xfrm rot="16200000">
            <a:off x="713952" y="2475312"/>
            <a:ext cx="185510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PE" altLang="ko-KR" sz="1600" b="1" dirty="0">
                <a:solidFill>
                  <a:srgbClr val="28853D"/>
                </a:solidFill>
                <a:latin typeface="Open sanz extra"/>
                <a:cs typeface="Arial" pitchFamily="34" charset="0"/>
              </a:rPr>
              <a:t>MARKETING</a:t>
            </a:r>
            <a:endParaRPr lang="ko-KR" altLang="en-US" sz="1600" b="1" dirty="0">
              <a:solidFill>
                <a:srgbClr val="28853D"/>
              </a:solidFill>
              <a:latin typeface="Open sanz extra"/>
              <a:cs typeface="Arial" pitchFamily="34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436F6F2-E0D3-77FC-CEE1-125807011FC0}"/>
              </a:ext>
            </a:extLst>
          </p:cNvPr>
          <p:cNvSpPr txBox="1"/>
          <p:nvPr/>
        </p:nvSpPr>
        <p:spPr>
          <a:xfrm rot="16200000">
            <a:off x="713953" y="3881141"/>
            <a:ext cx="185510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PE" altLang="ko-KR" sz="1600" b="1" dirty="0">
                <a:solidFill>
                  <a:srgbClr val="28853D"/>
                </a:solidFill>
                <a:latin typeface="Open sanz extra"/>
                <a:cs typeface="Arial" pitchFamily="34" charset="0"/>
              </a:rPr>
              <a:t>OPERATIONS</a:t>
            </a:r>
            <a:endParaRPr lang="ko-KR" altLang="en-US" sz="1600" b="1" dirty="0">
              <a:solidFill>
                <a:srgbClr val="28853D"/>
              </a:solidFill>
              <a:latin typeface="Open sanz extra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A7B626-EE8A-CCBC-FF22-61216B59B3EE}"/>
              </a:ext>
            </a:extLst>
          </p:cNvPr>
          <p:cNvSpPr txBox="1"/>
          <p:nvPr/>
        </p:nvSpPr>
        <p:spPr>
          <a:xfrm rot="16200000">
            <a:off x="713952" y="5672864"/>
            <a:ext cx="185510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PE" altLang="ko-KR" sz="1600" b="1" dirty="0">
                <a:solidFill>
                  <a:srgbClr val="28853D"/>
                </a:solidFill>
                <a:latin typeface="Open sanz extra"/>
                <a:cs typeface="Arial" pitchFamily="34" charset="0"/>
              </a:rPr>
              <a:t>BA</a:t>
            </a:r>
            <a:endParaRPr lang="ko-KR" altLang="en-US" sz="1600" b="1" dirty="0">
              <a:solidFill>
                <a:srgbClr val="28853D"/>
              </a:solidFill>
              <a:latin typeface="Open sanz extra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04E5EC-6D6B-9C78-F933-551A5B5B5D23}"/>
              </a:ext>
            </a:extLst>
          </p:cNvPr>
          <p:cNvSpPr txBox="1"/>
          <p:nvPr/>
        </p:nvSpPr>
        <p:spPr>
          <a:xfrm rot="16200000">
            <a:off x="713952" y="5071073"/>
            <a:ext cx="185510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PE" altLang="ko-KR" sz="1600" b="1" dirty="0">
                <a:solidFill>
                  <a:srgbClr val="28853D"/>
                </a:solidFill>
                <a:latin typeface="Open sanz extra"/>
                <a:cs typeface="Arial" pitchFamily="34" charset="0"/>
              </a:rPr>
              <a:t>FINANCE</a:t>
            </a:r>
            <a:endParaRPr lang="ko-KR" altLang="en-US" sz="1600" b="1" dirty="0">
              <a:solidFill>
                <a:srgbClr val="28853D"/>
              </a:solidFill>
              <a:latin typeface="Open sanz extra"/>
              <a:cs typeface="Arial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E28771-0B43-8FF0-0C84-6869FD1DBE3F}"/>
              </a:ext>
            </a:extLst>
          </p:cNvPr>
          <p:cNvCxnSpPr/>
          <p:nvPr/>
        </p:nvCxnSpPr>
        <p:spPr>
          <a:xfrm flipH="1">
            <a:off x="1442906" y="3296873"/>
            <a:ext cx="4697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DC9002-B502-C1BB-FA08-9708626BAFF9}"/>
              </a:ext>
            </a:extLst>
          </p:cNvPr>
          <p:cNvCxnSpPr/>
          <p:nvPr/>
        </p:nvCxnSpPr>
        <p:spPr>
          <a:xfrm flipH="1">
            <a:off x="1469471" y="4690845"/>
            <a:ext cx="4697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1F3782-1BF8-3421-48BB-9B39175F4C5E}"/>
              </a:ext>
            </a:extLst>
          </p:cNvPr>
          <p:cNvCxnSpPr/>
          <p:nvPr/>
        </p:nvCxnSpPr>
        <p:spPr>
          <a:xfrm flipH="1">
            <a:off x="1511416" y="6049863"/>
            <a:ext cx="4697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203477-0609-AABE-5E6B-89235EE07C5F}"/>
              </a:ext>
            </a:extLst>
          </p:cNvPr>
          <p:cNvCxnSpPr/>
          <p:nvPr/>
        </p:nvCxnSpPr>
        <p:spPr>
          <a:xfrm flipH="1">
            <a:off x="1444304" y="1897310"/>
            <a:ext cx="4697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50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9285BE83-1D2F-4C3C-9206-564EA914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33374"/>
            <a:ext cx="6941128" cy="12241620"/>
          </a:xfrm>
          <a:prstGeom prst="rect">
            <a:avLst/>
          </a:prstGeom>
        </p:spPr>
      </p:pic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4AEB51FD-E570-21C2-CB0E-168B6309E6EA}"/>
              </a:ext>
            </a:extLst>
          </p:cNvPr>
          <p:cNvSpPr/>
          <p:nvPr/>
        </p:nvSpPr>
        <p:spPr>
          <a:xfrm>
            <a:off x="7101357" y="1712185"/>
            <a:ext cx="4959262" cy="2004991"/>
          </a:xfrm>
          <a:prstGeom prst="roundRect">
            <a:avLst>
              <a:gd name="adj" fmla="val 119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101A12-F40A-3369-F609-7D57CAA07AFC}"/>
              </a:ext>
            </a:extLst>
          </p:cNvPr>
          <p:cNvSpPr/>
          <p:nvPr/>
        </p:nvSpPr>
        <p:spPr>
          <a:xfrm>
            <a:off x="10906036" y="4749636"/>
            <a:ext cx="768085" cy="768085"/>
          </a:xfrm>
          <a:prstGeom prst="ellipse">
            <a:avLst/>
          </a:prstGeom>
          <a:solidFill>
            <a:srgbClr val="0E90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25" name="Gráfico 24" descr="Gesto de doble toque con relleno sólido">
            <a:extLst>
              <a:ext uri="{FF2B5EF4-FFF2-40B4-BE49-F238E27FC236}">
                <a16:creationId xmlns:a16="http://schemas.microsoft.com/office/drawing/2014/main" id="{45581642-5D60-627A-4993-FE980565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4562" y="1813566"/>
            <a:ext cx="313918" cy="313918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80DED6E-F9FF-DBEB-1ED1-E039FC9293E9}"/>
              </a:ext>
            </a:extLst>
          </p:cNvPr>
          <p:cNvSpPr/>
          <p:nvPr/>
        </p:nvSpPr>
        <p:spPr>
          <a:xfrm>
            <a:off x="123325" y="1717134"/>
            <a:ext cx="3614530" cy="4130078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6F54AF-C1C7-D03D-1583-114CA4F7DB28}"/>
              </a:ext>
            </a:extLst>
          </p:cNvPr>
          <p:cNvGrpSpPr/>
          <p:nvPr/>
        </p:nvGrpSpPr>
        <p:grpSpPr>
          <a:xfrm>
            <a:off x="226334" y="1773054"/>
            <a:ext cx="3590625" cy="1751693"/>
            <a:chOff x="781475" y="2574735"/>
            <a:chExt cx="2081822" cy="13137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AEE291-2AAC-3981-824F-09CD8465F364}"/>
                </a:ext>
              </a:extLst>
            </p:cNvPr>
            <p:cNvSpPr txBox="1"/>
            <p:nvPr/>
          </p:nvSpPr>
          <p:spPr>
            <a:xfrm>
              <a:off x="803641" y="3646132"/>
              <a:ext cx="2059656" cy="24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5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71326B-D349-04F9-1177-D4DC01EC988A}"/>
                </a:ext>
              </a:extLst>
            </p:cNvPr>
            <p:cNvSpPr txBox="1"/>
            <p:nvPr/>
          </p:nvSpPr>
          <p:spPr>
            <a:xfrm>
              <a:off x="781475" y="2574735"/>
              <a:ext cx="207773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b="1" dirty="0">
                  <a:solidFill>
                    <a:srgbClr val="002060"/>
                  </a:solidFill>
                  <a:cs typeface="Arial" pitchFamily="34" charset="0"/>
                </a:rPr>
                <a:t>Bio</a:t>
              </a:r>
              <a:endParaRPr lang="ko-KR" altLang="en-US" sz="1867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D906B047-6BC2-A323-4E7A-13C6CDC11E72}"/>
              </a:ext>
            </a:extLst>
          </p:cNvPr>
          <p:cNvSpPr/>
          <p:nvPr/>
        </p:nvSpPr>
        <p:spPr>
          <a:xfrm>
            <a:off x="3777734" y="1717134"/>
            <a:ext cx="1230955" cy="20118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4" name="TextBox 49">
            <a:extLst>
              <a:ext uri="{FF2B5EF4-FFF2-40B4-BE49-F238E27FC236}">
                <a16:creationId xmlns:a16="http://schemas.microsoft.com/office/drawing/2014/main" id="{3F4E3DF8-23B1-4D9A-6E77-E0554CC215DA}"/>
              </a:ext>
            </a:extLst>
          </p:cNvPr>
          <p:cNvSpPr txBox="1"/>
          <p:nvPr/>
        </p:nvSpPr>
        <p:spPr>
          <a:xfrm>
            <a:off x="3844256" y="1791825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Quote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D14FB1B-309F-D989-3B2C-345778942BAF}"/>
              </a:ext>
            </a:extLst>
          </p:cNvPr>
          <p:cNvSpPr/>
          <p:nvPr/>
        </p:nvSpPr>
        <p:spPr>
          <a:xfrm>
            <a:off x="3782212" y="3748886"/>
            <a:ext cx="2223893" cy="2714976"/>
          </a:xfrm>
          <a:prstGeom prst="roundRect">
            <a:avLst>
              <a:gd name="adj" fmla="val 105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FBCDBA8C-F459-2AE7-7BCF-8E35A32CD083}"/>
              </a:ext>
            </a:extLst>
          </p:cNvPr>
          <p:cNvSpPr/>
          <p:nvPr/>
        </p:nvSpPr>
        <p:spPr>
          <a:xfrm>
            <a:off x="6038124" y="3748886"/>
            <a:ext cx="2451947" cy="20558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315C5C05-C67E-50D7-6764-FB98EEE95BAC}"/>
              </a:ext>
            </a:extLst>
          </p:cNvPr>
          <p:cNvSpPr/>
          <p:nvPr/>
        </p:nvSpPr>
        <p:spPr>
          <a:xfrm>
            <a:off x="8555939" y="3753916"/>
            <a:ext cx="3504680" cy="20508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2" name="TextBox 49">
            <a:extLst>
              <a:ext uri="{FF2B5EF4-FFF2-40B4-BE49-F238E27FC236}">
                <a16:creationId xmlns:a16="http://schemas.microsoft.com/office/drawing/2014/main" id="{CF9B7134-8DEE-0D0C-6FD9-7E122FD56489}"/>
              </a:ext>
            </a:extLst>
          </p:cNvPr>
          <p:cNvSpPr txBox="1"/>
          <p:nvPr/>
        </p:nvSpPr>
        <p:spPr>
          <a:xfrm>
            <a:off x="3858899" y="3851943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Behaviors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3" name="TextBox 49">
            <a:extLst>
              <a:ext uri="{FF2B5EF4-FFF2-40B4-BE49-F238E27FC236}">
                <a16:creationId xmlns:a16="http://schemas.microsoft.com/office/drawing/2014/main" id="{8F1B873C-153B-D489-34B7-433C6380FD6E}"/>
              </a:ext>
            </a:extLst>
          </p:cNvPr>
          <p:cNvSpPr txBox="1"/>
          <p:nvPr/>
        </p:nvSpPr>
        <p:spPr>
          <a:xfrm>
            <a:off x="6119659" y="3876834"/>
            <a:ext cx="29349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Cleaning use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56E5FA4A-0BC0-6270-FCD7-89377512A0A7}"/>
              </a:ext>
            </a:extLst>
          </p:cNvPr>
          <p:cNvSpPr txBox="1"/>
          <p:nvPr/>
        </p:nvSpPr>
        <p:spPr>
          <a:xfrm>
            <a:off x="8664760" y="3805572"/>
            <a:ext cx="234388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Reasons to use and buy this product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D7D2D936-4A8D-ABDE-CA4A-E035D1D97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400532" y="2230162"/>
            <a:ext cx="987674" cy="1207973"/>
          </a:xfrm>
          <a:prstGeom prst="rect">
            <a:avLst/>
          </a:prstGeom>
        </p:spPr>
      </p:pic>
      <p:sp>
        <p:nvSpPr>
          <p:cNvPr id="78" name="TextBox 60">
            <a:extLst>
              <a:ext uri="{FF2B5EF4-FFF2-40B4-BE49-F238E27FC236}">
                <a16:creationId xmlns:a16="http://schemas.microsoft.com/office/drawing/2014/main" id="{4448D015-1993-4533-78C7-F6192C540EF4}"/>
              </a:ext>
            </a:extLst>
          </p:cNvPr>
          <p:cNvSpPr txBox="1"/>
          <p:nvPr/>
        </p:nvSpPr>
        <p:spPr>
          <a:xfrm>
            <a:off x="455679" y="2519453"/>
            <a:ext cx="90401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Needs the place to be clean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14" name="Gráfico 13" descr="Usuario con relleno sólido">
            <a:extLst>
              <a:ext uri="{FF2B5EF4-FFF2-40B4-BE49-F238E27FC236}">
                <a16:creationId xmlns:a16="http://schemas.microsoft.com/office/drawing/2014/main" id="{36B4BBED-FDF8-ADD9-07D9-0E32DE921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5597" y="1780697"/>
            <a:ext cx="300171" cy="300171"/>
          </a:xfrm>
          <a:prstGeom prst="rect">
            <a:avLst/>
          </a:prstGeom>
        </p:spPr>
      </p:pic>
      <p:sp>
        <p:nvSpPr>
          <p:cNvPr id="97" name="Rectángulo: esquinas redondeadas 96">
            <a:extLst>
              <a:ext uri="{FF2B5EF4-FFF2-40B4-BE49-F238E27FC236}">
                <a16:creationId xmlns:a16="http://schemas.microsoft.com/office/drawing/2014/main" id="{880E2418-06B1-D962-61EC-46BBAF0532B4}"/>
              </a:ext>
            </a:extLst>
          </p:cNvPr>
          <p:cNvSpPr/>
          <p:nvPr/>
        </p:nvSpPr>
        <p:spPr>
          <a:xfrm>
            <a:off x="5048285" y="1715888"/>
            <a:ext cx="2020532" cy="2004991"/>
          </a:xfrm>
          <a:prstGeom prst="roundRect">
            <a:avLst>
              <a:gd name="adj" fmla="val 99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9" name="TextBox 49">
            <a:extLst>
              <a:ext uri="{FF2B5EF4-FFF2-40B4-BE49-F238E27FC236}">
                <a16:creationId xmlns:a16="http://schemas.microsoft.com/office/drawing/2014/main" id="{AA1B959D-35BA-80FB-9B7F-D783775CB9C9}"/>
              </a:ext>
            </a:extLst>
          </p:cNvPr>
          <p:cNvSpPr txBox="1"/>
          <p:nvPr/>
        </p:nvSpPr>
        <p:spPr>
          <a:xfrm>
            <a:off x="5227358" y="1780697"/>
            <a:ext cx="9084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Goals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07" name="TextBox 49">
            <a:extLst>
              <a:ext uri="{FF2B5EF4-FFF2-40B4-BE49-F238E27FC236}">
                <a16:creationId xmlns:a16="http://schemas.microsoft.com/office/drawing/2014/main" id="{0B91F991-6F31-6676-92E7-656045AF8B85}"/>
              </a:ext>
            </a:extLst>
          </p:cNvPr>
          <p:cNvSpPr txBox="1"/>
          <p:nvPr/>
        </p:nvSpPr>
        <p:spPr>
          <a:xfrm>
            <a:off x="7226496" y="1801437"/>
            <a:ext cx="224741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Pain points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" name="TextBox 49">
            <a:extLst>
              <a:ext uri="{FF2B5EF4-FFF2-40B4-BE49-F238E27FC236}">
                <a16:creationId xmlns:a16="http://schemas.microsoft.com/office/drawing/2014/main" id="{0546C387-428F-5101-FEA8-EAFF5D8D1D84}"/>
              </a:ext>
            </a:extLst>
          </p:cNvPr>
          <p:cNvSpPr txBox="1"/>
          <p:nvPr/>
        </p:nvSpPr>
        <p:spPr>
          <a:xfrm>
            <a:off x="198151" y="3668554"/>
            <a:ext cx="358357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2060"/>
                </a:solidFill>
                <a:cs typeface="Arial" pitchFamily="34" charset="0"/>
              </a:rPr>
              <a:t>Personality and Interests</a:t>
            </a:r>
            <a:endParaRPr lang="ko-KR" altLang="en-US" sz="1867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1" name="Gráfico 30" descr="Cubo y fregona con relleno sólido">
            <a:extLst>
              <a:ext uri="{FF2B5EF4-FFF2-40B4-BE49-F238E27FC236}">
                <a16:creationId xmlns:a16="http://schemas.microsoft.com/office/drawing/2014/main" id="{D3BB8301-67E8-50B9-AC4E-0D180661AD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07972" y="3860016"/>
            <a:ext cx="336957" cy="33695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2B743DA-F927-A53C-54A6-03B9D4A0A2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596718" y="3886360"/>
            <a:ext cx="278773" cy="323700"/>
          </a:xfrm>
          <a:prstGeom prst="rect">
            <a:avLst/>
          </a:prstGeom>
        </p:spPr>
      </p:pic>
      <p:pic>
        <p:nvPicPr>
          <p:cNvPr id="26" name="Gráfico 25" descr="Mano levantada con relleno sólido">
            <a:extLst>
              <a:ext uri="{FF2B5EF4-FFF2-40B4-BE49-F238E27FC236}">
                <a16:creationId xmlns:a16="http://schemas.microsoft.com/office/drawing/2014/main" id="{B8D2A1B0-1786-5615-61F6-483516DE41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76946" y="3850797"/>
            <a:ext cx="307611" cy="307611"/>
          </a:xfrm>
          <a:prstGeom prst="rect">
            <a:avLst/>
          </a:prstGeom>
        </p:spPr>
      </p:pic>
      <p:pic>
        <p:nvPicPr>
          <p:cNvPr id="28" name="Gráfico 27" descr="Burbuja de chat con relleno sólido">
            <a:extLst>
              <a:ext uri="{FF2B5EF4-FFF2-40B4-BE49-F238E27FC236}">
                <a16:creationId xmlns:a16="http://schemas.microsoft.com/office/drawing/2014/main" id="{4688C844-A66A-CA5A-3B96-FAD67AEB0D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0639" y="1846137"/>
            <a:ext cx="272763" cy="272763"/>
          </a:xfrm>
          <a:prstGeom prst="rect">
            <a:avLst/>
          </a:prstGeom>
        </p:spPr>
      </p:pic>
      <p:pic>
        <p:nvPicPr>
          <p:cNvPr id="32" name="Gráfico 31" descr="Puño cerrado con relleno sólido">
            <a:extLst>
              <a:ext uri="{FF2B5EF4-FFF2-40B4-BE49-F238E27FC236}">
                <a16:creationId xmlns:a16="http://schemas.microsoft.com/office/drawing/2014/main" id="{3717C482-9E2B-560F-05D0-21FD3C3C46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4237" y="1778675"/>
            <a:ext cx="374035" cy="374035"/>
          </a:xfrm>
          <a:prstGeom prst="rect">
            <a:avLst/>
          </a:prstGeom>
        </p:spPr>
      </p:pic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7DE3EF58-71E7-8F03-E2A7-826B1C163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1298353" y="2234113"/>
            <a:ext cx="987674" cy="1207973"/>
          </a:xfrm>
          <a:prstGeom prst="rect">
            <a:avLst/>
          </a:prstGeom>
        </p:spPr>
      </p:pic>
      <p:sp>
        <p:nvSpPr>
          <p:cNvPr id="82" name="TextBox 60">
            <a:extLst>
              <a:ext uri="{FF2B5EF4-FFF2-40B4-BE49-F238E27FC236}">
                <a16:creationId xmlns:a16="http://schemas.microsoft.com/office/drawing/2014/main" id="{4CA08244-9806-3A91-E5DE-E6841674E5FA}"/>
              </a:ext>
            </a:extLst>
          </p:cNvPr>
          <p:cNvSpPr txBox="1"/>
          <p:nvPr/>
        </p:nvSpPr>
        <p:spPr>
          <a:xfrm>
            <a:off x="1429547" y="2588704"/>
            <a:ext cx="76299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45</a:t>
            </a:r>
          </a:p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years old</a:t>
            </a:r>
          </a:p>
          <a:p>
            <a:pPr algn="ctr"/>
            <a:endParaRPr lang="en-US" altLang="ko-KR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6A7A71A3-95D6-882A-0A5F-B957B3A41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2185610" y="2243464"/>
            <a:ext cx="987674" cy="1207973"/>
          </a:xfrm>
          <a:prstGeom prst="rect">
            <a:avLst/>
          </a:prstGeom>
        </p:spPr>
      </p:pic>
      <p:sp>
        <p:nvSpPr>
          <p:cNvPr id="87" name="TextBox 60">
            <a:extLst>
              <a:ext uri="{FF2B5EF4-FFF2-40B4-BE49-F238E27FC236}">
                <a16:creationId xmlns:a16="http://schemas.microsoft.com/office/drawing/2014/main" id="{D92D4B01-2932-C7B7-7249-6198A30F03A5}"/>
              </a:ext>
            </a:extLst>
          </p:cNvPr>
          <p:cNvSpPr txBox="1"/>
          <p:nvPr/>
        </p:nvSpPr>
        <p:spPr>
          <a:xfrm>
            <a:off x="2338099" y="2581834"/>
            <a:ext cx="6927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Perfectionist</a:t>
            </a:r>
          </a:p>
        </p:txBody>
      </p:sp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8560914C-698E-AB37-4362-872D7791A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1309128" y="4162515"/>
            <a:ext cx="987674" cy="1207973"/>
          </a:xfrm>
          <a:prstGeom prst="rect">
            <a:avLst/>
          </a:prstGeom>
        </p:spPr>
      </p:pic>
      <p:sp>
        <p:nvSpPr>
          <p:cNvPr id="15" name="TextBox 60">
            <a:extLst>
              <a:ext uri="{FF2B5EF4-FFF2-40B4-BE49-F238E27FC236}">
                <a16:creationId xmlns:a16="http://schemas.microsoft.com/office/drawing/2014/main" id="{77A0CD2A-8EE2-EB41-F3A5-BA65E2AC899E}"/>
              </a:ext>
            </a:extLst>
          </p:cNvPr>
          <p:cNvSpPr txBox="1"/>
          <p:nvPr/>
        </p:nvSpPr>
        <p:spPr>
          <a:xfrm>
            <a:off x="1462624" y="4291687"/>
            <a:ext cx="73766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2060"/>
                </a:solidFill>
                <a:cs typeface="Arial" pitchFamily="34" charset="0"/>
              </a:rPr>
              <a:t>Likes to watch TV in her free time</a:t>
            </a:r>
            <a:endParaRPr lang="ko-KR" altLang="en-US" sz="1050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EE73D94C-2F77-FCD1-73DA-9FC227530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3723454" y="2045174"/>
            <a:ext cx="1278132" cy="1681574"/>
          </a:xfrm>
          <a:prstGeom prst="rect">
            <a:avLst/>
          </a:prstGeom>
        </p:spPr>
      </p:pic>
      <p:sp>
        <p:nvSpPr>
          <p:cNvPr id="84" name="TextBox 60">
            <a:extLst>
              <a:ext uri="{FF2B5EF4-FFF2-40B4-BE49-F238E27FC236}">
                <a16:creationId xmlns:a16="http://schemas.microsoft.com/office/drawing/2014/main" id="{C3C2B2E1-C06C-C78B-C80F-4B226B28A5BE}"/>
              </a:ext>
            </a:extLst>
          </p:cNvPr>
          <p:cNvSpPr txBox="1"/>
          <p:nvPr/>
        </p:nvSpPr>
        <p:spPr>
          <a:xfrm>
            <a:off x="3863308" y="2240878"/>
            <a:ext cx="1060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00" dirty="0"/>
              <a:t>“I feel like it should be easier to clean, I take a long-time cleaning those little spaces between the windows”</a:t>
            </a:r>
          </a:p>
        </p:txBody>
      </p:sp>
      <p:pic>
        <p:nvPicPr>
          <p:cNvPr id="51" name="Imagen 50" descr="Icono&#10;&#10;Descripción generada automáticamente">
            <a:extLst>
              <a:ext uri="{FF2B5EF4-FFF2-40B4-BE49-F238E27FC236}">
                <a16:creationId xmlns:a16="http://schemas.microsoft.com/office/drawing/2014/main" id="{A83FFF06-BC6C-ACE1-FB14-035F1EF13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5542391" y="2183700"/>
            <a:ext cx="987674" cy="1207973"/>
          </a:xfrm>
          <a:prstGeom prst="rect">
            <a:avLst/>
          </a:prstGeom>
        </p:spPr>
      </p:pic>
      <p:sp>
        <p:nvSpPr>
          <p:cNvPr id="103" name="TextBox 60">
            <a:extLst>
              <a:ext uri="{FF2B5EF4-FFF2-40B4-BE49-F238E27FC236}">
                <a16:creationId xmlns:a16="http://schemas.microsoft.com/office/drawing/2014/main" id="{529CF6EF-DEF1-AA31-CD29-BC2B126F191C}"/>
              </a:ext>
            </a:extLst>
          </p:cNvPr>
          <p:cNvSpPr txBox="1"/>
          <p:nvPr/>
        </p:nvSpPr>
        <p:spPr>
          <a:xfrm>
            <a:off x="5565725" y="2332780"/>
            <a:ext cx="96901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Be independent and work hard towards that goal</a:t>
            </a:r>
          </a:p>
        </p:txBody>
      </p:sp>
      <p:pic>
        <p:nvPicPr>
          <p:cNvPr id="53" name="Imagen 52" descr="Icono&#10;&#10;Descripción generada automáticamente">
            <a:extLst>
              <a:ext uri="{FF2B5EF4-FFF2-40B4-BE49-F238E27FC236}">
                <a16:creationId xmlns:a16="http://schemas.microsoft.com/office/drawing/2014/main" id="{EAB62AD1-C29B-6A0B-3010-B7416B75A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7595884" y="2109325"/>
            <a:ext cx="1320170" cy="1614632"/>
          </a:xfrm>
          <a:prstGeom prst="rect">
            <a:avLst/>
          </a:prstGeom>
        </p:spPr>
      </p:pic>
      <p:sp>
        <p:nvSpPr>
          <p:cNvPr id="108" name="TextBox 60">
            <a:extLst>
              <a:ext uri="{FF2B5EF4-FFF2-40B4-BE49-F238E27FC236}">
                <a16:creationId xmlns:a16="http://schemas.microsoft.com/office/drawing/2014/main" id="{72077F1D-A864-4765-0B2C-51E218383C5C}"/>
              </a:ext>
            </a:extLst>
          </p:cNvPr>
          <p:cNvSpPr txBox="1"/>
          <p:nvPr/>
        </p:nvSpPr>
        <p:spPr>
          <a:xfrm>
            <a:off x="7689100" y="2301335"/>
            <a:ext cx="119456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Extremely dirty surfaces that are hard to reach require better and easier ways to clean</a:t>
            </a:r>
          </a:p>
        </p:txBody>
      </p:sp>
      <p:pic>
        <p:nvPicPr>
          <p:cNvPr id="54" name="Imagen 53" descr="Icono&#10;&#10;Descripción generada automáticamente">
            <a:extLst>
              <a:ext uri="{FF2B5EF4-FFF2-40B4-BE49-F238E27FC236}">
                <a16:creationId xmlns:a16="http://schemas.microsoft.com/office/drawing/2014/main" id="{8B83EF3A-F42B-3732-1941-6C168510C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8759780" y="2116909"/>
            <a:ext cx="1320170" cy="1614632"/>
          </a:xfrm>
          <a:prstGeom prst="rect">
            <a:avLst/>
          </a:prstGeom>
        </p:spPr>
      </p:pic>
      <p:pic>
        <p:nvPicPr>
          <p:cNvPr id="55" name="Imagen 54" descr="Icono&#10;&#10;Descripción generada automáticamente">
            <a:extLst>
              <a:ext uri="{FF2B5EF4-FFF2-40B4-BE49-F238E27FC236}">
                <a16:creationId xmlns:a16="http://schemas.microsoft.com/office/drawing/2014/main" id="{C3D08703-1F8C-995B-CD46-73A6E0347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9923642" y="2134008"/>
            <a:ext cx="1473563" cy="1614632"/>
          </a:xfrm>
          <a:prstGeom prst="rect">
            <a:avLst/>
          </a:prstGeom>
        </p:spPr>
      </p:pic>
      <p:sp>
        <p:nvSpPr>
          <p:cNvPr id="112" name="TextBox 60">
            <a:extLst>
              <a:ext uri="{FF2B5EF4-FFF2-40B4-BE49-F238E27FC236}">
                <a16:creationId xmlns:a16="http://schemas.microsoft.com/office/drawing/2014/main" id="{B58A5DD5-6676-676D-54B8-3213F9C68038}"/>
              </a:ext>
            </a:extLst>
          </p:cNvPr>
          <p:cNvSpPr txBox="1"/>
          <p:nvPr/>
        </p:nvSpPr>
        <p:spPr>
          <a:xfrm>
            <a:off x="8917209" y="2389291"/>
            <a:ext cx="106661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There are many cleaning products but non are all purpose</a:t>
            </a:r>
          </a:p>
        </p:txBody>
      </p:sp>
      <p:sp>
        <p:nvSpPr>
          <p:cNvPr id="20" name="TextBox 60">
            <a:extLst>
              <a:ext uri="{FF2B5EF4-FFF2-40B4-BE49-F238E27FC236}">
                <a16:creationId xmlns:a16="http://schemas.microsoft.com/office/drawing/2014/main" id="{89467F0B-91F9-55E7-94D5-C07331932F6E}"/>
              </a:ext>
            </a:extLst>
          </p:cNvPr>
          <p:cNvSpPr txBox="1"/>
          <p:nvPr/>
        </p:nvSpPr>
        <p:spPr>
          <a:xfrm>
            <a:off x="10000416" y="2315754"/>
            <a:ext cx="137253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She wishes she could use products that disinfect with chemicals, but the place where she works prefer natural products</a:t>
            </a:r>
          </a:p>
        </p:txBody>
      </p:sp>
      <p:pic>
        <p:nvPicPr>
          <p:cNvPr id="61" name="Imagen 60" descr="Icono&#10;&#10;Descripción generada automáticamente">
            <a:extLst>
              <a:ext uri="{FF2B5EF4-FFF2-40B4-BE49-F238E27FC236}">
                <a16:creationId xmlns:a16="http://schemas.microsoft.com/office/drawing/2014/main" id="{5BAD1539-281A-105C-70FA-EBCF108C0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4830747" y="4246159"/>
            <a:ext cx="987674" cy="1207973"/>
          </a:xfrm>
          <a:prstGeom prst="rect">
            <a:avLst/>
          </a:prstGeom>
        </p:spPr>
      </p:pic>
      <p:sp>
        <p:nvSpPr>
          <p:cNvPr id="2" name="TextBox 60">
            <a:extLst>
              <a:ext uri="{FF2B5EF4-FFF2-40B4-BE49-F238E27FC236}">
                <a16:creationId xmlns:a16="http://schemas.microsoft.com/office/drawing/2014/main" id="{C6CBE4BD-006C-3855-1A14-337B40AA21A6}"/>
              </a:ext>
            </a:extLst>
          </p:cNvPr>
          <p:cNvSpPr txBox="1"/>
          <p:nvPr/>
        </p:nvSpPr>
        <p:spPr>
          <a:xfrm>
            <a:off x="4883799" y="4423463"/>
            <a:ext cx="96119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As a professional she does not buy her own products</a:t>
            </a:r>
          </a:p>
        </p:txBody>
      </p:sp>
      <p:pic>
        <p:nvPicPr>
          <p:cNvPr id="62" name="Imagen 61" descr="Icono&#10;&#10;Descripción generada automáticamente">
            <a:extLst>
              <a:ext uri="{FF2B5EF4-FFF2-40B4-BE49-F238E27FC236}">
                <a16:creationId xmlns:a16="http://schemas.microsoft.com/office/drawing/2014/main" id="{82D10387-0E61-0DB0-955E-44F45BE5B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3929591" y="4239533"/>
            <a:ext cx="987674" cy="1207973"/>
          </a:xfrm>
          <a:prstGeom prst="rect">
            <a:avLst/>
          </a:prstGeom>
        </p:spPr>
      </p:pic>
      <p:sp>
        <p:nvSpPr>
          <p:cNvPr id="22" name="TextBox 60">
            <a:extLst>
              <a:ext uri="{FF2B5EF4-FFF2-40B4-BE49-F238E27FC236}">
                <a16:creationId xmlns:a16="http://schemas.microsoft.com/office/drawing/2014/main" id="{BB8754E6-755A-0A5B-F5DE-FC7EFA068A5E}"/>
              </a:ext>
            </a:extLst>
          </p:cNvPr>
          <p:cNvSpPr txBox="1"/>
          <p:nvPr/>
        </p:nvSpPr>
        <p:spPr>
          <a:xfrm>
            <a:off x="3995288" y="4437719"/>
            <a:ext cx="906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She usually uses many products to clean </a:t>
            </a:r>
          </a:p>
        </p:txBody>
      </p:sp>
      <p:pic>
        <p:nvPicPr>
          <p:cNvPr id="63" name="Imagen 62" descr="Icono&#10;&#10;Descripción generada automáticamente">
            <a:extLst>
              <a:ext uri="{FF2B5EF4-FFF2-40B4-BE49-F238E27FC236}">
                <a16:creationId xmlns:a16="http://schemas.microsoft.com/office/drawing/2014/main" id="{E4B508B6-D963-3074-5AC8-6C0BD71C8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6106818" y="4259055"/>
            <a:ext cx="1197945" cy="151914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1CEACFC-E5F7-3CEF-DAFD-24FC9F6BC22D}"/>
              </a:ext>
            </a:extLst>
          </p:cNvPr>
          <p:cNvSpPr/>
          <p:nvPr/>
        </p:nvSpPr>
        <p:spPr>
          <a:xfrm>
            <a:off x="11395511" y="973608"/>
            <a:ext cx="188362" cy="24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TextBox 60">
            <a:extLst>
              <a:ext uri="{FF2B5EF4-FFF2-40B4-BE49-F238E27FC236}">
                <a16:creationId xmlns:a16="http://schemas.microsoft.com/office/drawing/2014/main" id="{B1205BFD-2BC6-918F-654F-30A4D39070EA}"/>
              </a:ext>
            </a:extLst>
          </p:cNvPr>
          <p:cNvSpPr txBox="1"/>
          <p:nvPr/>
        </p:nvSpPr>
        <p:spPr>
          <a:xfrm>
            <a:off x="6188548" y="4515921"/>
            <a:ext cx="10344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Uses Swiffer, paper towels, disinfectant, wipes, Lysol and a broom plus a mop  </a:t>
            </a:r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AAA51DD2-F63E-E637-1FD3-069380B30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8864980" y="4439215"/>
            <a:ext cx="987674" cy="1207973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05FEEA4-8CB2-AED5-A828-0E18F9996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9796139" y="4439215"/>
            <a:ext cx="987674" cy="1207973"/>
          </a:xfrm>
          <a:prstGeom prst="rect">
            <a:avLst/>
          </a:prstGeom>
        </p:spPr>
      </p:pic>
      <p:pic>
        <p:nvPicPr>
          <p:cNvPr id="58" name="Imagen 57" descr="Icono&#10;&#10;Descripción generada automáticamente">
            <a:extLst>
              <a:ext uri="{FF2B5EF4-FFF2-40B4-BE49-F238E27FC236}">
                <a16:creationId xmlns:a16="http://schemas.microsoft.com/office/drawing/2014/main" id="{EE702DA8-82EE-D3D3-E84F-06F8D1371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4804681" y="5298936"/>
            <a:ext cx="987674" cy="1207973"/>
          </a:xfrm>
          <a:prstGeom prst="rect">
            <a:avLst/>
          </a:prstGeom>
        </p:spPr>
      </p:pic>
      <p:pic>
        <p:nvPicPr>
          <p:cNvPr id="66" name="Imagen 65" descr="Icono&#10;&#10;Descripción generada automáticamente">
            <a:extLst>
              <a:ext uri="{FF2B5EF4-FFF2-40B4-BE49-F238E27FC236}">
                <a16:creationId xmlns:a16="http://schemas.microsoft.com/office/drawing/2014/main" id="{6A378D29-4414-E586-136F-9A6D1D655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7181088" y="4246644"/>
            <a:ext cx="1163849" cy="1538068"/>
          </a:xfrm>
          <a:prstGeom prst="rect">
            <a:avLst/>
          </a:prstGeom>
        </p:spPr>
      </p:pic>
      <p:sp>
        <p:nvSpPr>
          <p:cNvPr id="65" name="TextBox 60">
            <a:extLst>
              <a:ext uri="{FF2B5EF4-FFF2-40B4-BE49-F238E27FC236}">
                <a16:creationId xmlns:a16="http://schemas.microsoft.com/office/drawing/2014/main" id="{CBB3A1B2-72FB-EC77-6399-B65EAEAC0BC4}"/>
              </a:ext>
            </a:extLst>
          </p:cNvPr>
          <p:cNvSpPr txBox="1"/>
          <p:nvPr/>
        </p:nvSpPr>
        <p:spPr>
          <a:xfrm>
            <a:off x="7292898" y="4417193"/>
            <a:ext cx="102003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To clean small surfaces, she uses a wipes but can not clean small places </a:t>
            </a:r>
          </a:p>
        </p:txBody>
      </p:sp>
      <p:sp>
        <p:nvSpPr>
          <p:cNvPr id="67" name="TextBox 60">
            <a:extLst>
              <a:ext uri="{FF2B5EF4-FFF2-40B4-BE49-F238E27FC236}">
                <a16:creationId xmlns:a16="http://schemas.microsoft.com/office/drawing/2014/main" id="{4DED49BD-E36C-088F-CCF7-0DAB09843A6F}"/>
              </a:ext>
            </a:extLst>
          </p:cNvPr>
          <p:cNvSpPr txBox="1"/>
          <p:nvPr/>
        </p:nvSpPr>
        <p:spPr>
          <a:xfrm>
            <a:off x="8883667" y="4650091"/>
            <a:ext cx="91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Our product will help her clean all surfaces</a:t>
            </a:r>
          </a:p>
        </p:txBody>
      </p:sp>
      <p:sp>
        <p:nvSpPr>
          <p:cNvPr id="68" name="TextBox 60">
            <a:extLst>
              <a:ext uri="{FF2B5EF4-FFF2-40B4-BE49-F238E27FC236}">
                <a16:creationId xmlns:a16="http://schemas.microsoft.com/office/drawing/2014/main" id="{F8E378DF-AF9C-EA33-0B1B-803BAC1488F0}"/>
              </a:ext>
            </a:extLst>
          </p:cNvPr>
          <p:cNvSpPr txBox="1"/>
          <p:nvPr/>
        </p:nvSpPr>
        <p:spPr>
          <a:xfrm>
            <a:off x="9840447" y="4652772"/>
            <a:ext cx="91293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Our product will help her perform her job faster </a:t>
            </a:r>
          </a:p>
        </p:txBody>
      </p:sp>
      <p:sp>
        <p:nvSpPr>
          <p:cNvPr id="77" name="TextBox 60">
            <a:extLst>
              <a:ext uri="{FF2B5EF4-FFF2-40B4-BE49-F238E27FC236}">
                <a16:creationId xmlns:a16="http://schemas.microsoft.com/office/drawing/2014/main" id="{83B5DDDB-544E-4F5F-968A-773576806691}"/>
              </a:ext>
            </a:extLst>
          </p:cNvPr>
          <p:cNvSpPr txBox="1"/>
          <p:nvPr/>
        </p:nvSpPr>
        <p:spPr>
          <a:xfrm>
            <a:off x="4741738" y="5477423"/>
            <a:ext cx="120939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Due to constant cleaning, she must protect hands with gloves</a:t>
            </a:r>
          </a:p>
        </p:txBody>
      </p:sp>
      <p:pic>
        <p:nvPicPr>
          <p:cNvPr id="79" name="Imagen 78" descr="Icono&#10;&#10;Descripción generada automáticamente">
            <a:extLst>
              <a:ext uri="{FF2B5EF4-FFF2-40B4-BE49-F238E27FC236}">
                <a16:creationId xmlns:a16="http://schemas.microsoft.com/office/drawing/2014/main" id="{D96EDC8E-C128-4CBC-7672-A13C3C642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3898792" y="5307055"/>
            <a:ext cx="987674" cy="1207973"/>
          </a:xfrm>
          <a:prstGeom prst="rect">
            <a:avLst/>
          </a:prstGeom>
        </p:spPr>
      </p:pic>
      <p:sp>
        <p:nvSpPr>
          <p:cNvPr id="80" name="TextBox 60">
            <a:extLst>
              <a:ext uri="{FF2B5EF4-FFF2-40B4-BE49-F238E27FC236}">
                <a16:creationId xmlns:a16="http://schemas.microsoft.com/office/drawing/2014/main" id="{59E32A91-6357-BFAC-A24E-2A6DC1AC0B10}"/>
              </a:ext>
            </a:extLst>
          </p:cNvPr>
          <p:cNvSpPr txBox="1"/>
          <p:nvPr/>
        </p:nvSpPr>
        <p:spPr>
          <a:xfrm>
            <a:off x="3931043" y="5556763"/>
            <a:ext cx="961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She has a defined cleaning routine</a:t>
            </a:r>
          </a:p>
        </p:txBody>
      </p:sp>
      <p:pic>
        <p:nvPicPr>
          <p:cNvPr id="83" name="Imagen 82" descr="Icono&#10;&#10;Descripción generada automáticamente">
            <a:extLst>
              <a:ext uri="{FF2B5EF4-FFF2-40B4-BE49-F238E27FC236}">
                <a16:creationId xmlns:a16="http://schemas.microsoft.com/office/drawing/2014/main" id="{2EF9CF9A-E3FD-85E8-D388-CBB39E28A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72902">
            <a:off x="10718705" y="4430876"/>
            <a:ext cx="987674" cy="1207973"/>
          </a:xfrm>
          <a:prstGeom prst="rect">
            <a:avLst/>
          </a:prstGeom>
        </p:spPr>
      </p:pic>
      <p:sp>
        <p:nvSpPr>
          <p:cNvPr id="81" name="TextBox 60">
            <a:extLst>
              <a:ext uri="{FF2B5EF4-FFF2-40B4-BE49-F238E27FC236}">
                <a16:creationId xmlns:a16="http://schemas.microsoft.com/office/drawing/2014/main" id="{179C102C-B294-4F44-C8D0-C57034D51DD1}"/>
              </a:ext>
            </a:extLst>
          </p:cNvPr>
          <p:cNvSpPr txBox="1"/>
          <p:nvPr/>
        </p:nvSpPr>
        <p:spPr>
          <a:xfrm>
            <a:off x="10759057" y="4664182"/>
            <a:ext cx="943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002060"/>
                </a:solidFill>
                <a:cs typeface="Arial" pitchFamily="34" charset="0"/>
              </a:defRPr>
            </a:lvl1pPr>
          </a:lstStyle>
          <a:p>
            <a:r>
              <a:rPr lang="en-US" altLang="ko-KR" sz="1050" dirty="0"/>
              <a:t>Our product will be easy to use and intuitive</a:t>
            </a: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F2270954-2186-F3BB-6D08-74E44D2ADF64}"/>
              </a:ext>
            </a:extLst>
          </p:cNvPr>
          <p:cNvSpPr txBox="1"/>
          <p:nvPr/>
        </p:nvSpPr>
        <p:spPr>
          <a:xfrm>
            <a:off x="8816563" y="833737"/>
            <a:ext cx="3167979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000" b="1" dirty="0">
                <a:solidFill>
                  <a:schemeClr val="bg1"/>
                </a:solidFill>
                <a:highlight>
                  <a:srgbClr val="002060"/>
                </a:highlight>
                <a:cs typeface="Arial" pitchFamily="34" charset="0"/>
              </a:rPr>
              <a:t>Lola</a:t>
            </a:r>
            <a:endParaRPr lang="ko-KR" altLang="en-US" sz="2000" b="1" dirty="0">
              <a:solidFill>
                <a:schemeClr val="bg1"/>
              </a:solidFill>
              <a:highlight>
                <a:srgbClr val="002060"/>
              </a:highlight>
              <a:cs typeface="Arial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0AD18A9-99FE-3649-340B-44B3CED13419}"/>
              </a:ext>
            </a:extLst>
          </p:cNvPr>
          <p:cNvSpPr/>
          <p:nvPr/>
        </p:nvSpPr>
        <p:spPr>
          <a:xfrm>
            <a:off x="11290199" y="1221607"/>
            <a:ext cx="188362" cy="24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2B3D039-C046-C2EF-049D-3C3A6FD9CC37}"/>
              </a:ext>
            </a:extLst>
          </p:cNvPr>
          <p:cNvSpPr/>
          <p:nvPr/>
        </p:nvSpPr>
        <p:spPr>
          <a:xfrm>
            <a:off x="10657631" y="415216"/>
            <a:ext cx="1276100" cy="1237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B01D440-D62A-B1DB-E916-F15EA1A171BC}"/>
              </a:ext>
            </a:extLst>
          </p:cNvPr>
          <p:cNvSpPr/>
          <p:nvPr/>
        </p:nvSpPr>
        <p:spPr>
          <a:xfrm>
            <a:off x="144108" y="1071582"/>
            <a:ext cx="4536531" cy="45417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TextBox 75">
            <a:extLst>
              <a:ext uri="{FF2B5EF4-FFF2-40B4-BE49-F238E27FC236}">
                <a16:creationId xmlns:a16="http://schemas.microsoft.com/office/drawing/2014/main" id="{A6554F57-EDCD-9A1D-4B0A-2ADF85370CE8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Personas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0E2CA442-6D55-A1BB-201E-8D6B421FB92C}"/>
              </a:ext>
            </a:extLst>
          </p:cNvPr>
          <p:cNvSpPr txBox="1"/>
          <p:nvPr/>
        </p:nvSpPr>
        <p:spPr>
          <a:xfrm>
            <a:off x="162599" y="1020496"/>
            <a:ext cx="4402552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altLang="ko-KR" sz="2800" b="1" dirty="0">
                <a:solidFill>
                  <a:srgbClr val="002060"/>
                </a:solidFill>
                <a:cs typeface="Arial" pitchFamily="34" charset="0"/>
              </a:rPr>
              <a:t>Persona 3: Cleaning bee</a:t>
            </a:r>
            <a:endParaRPr lang="ko-KR" altLang="en-US" sz="28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3" name="Marcador de número de diapositiva 30">
            <a:extLst>
              <a:ext uri="{FF2B5EF4-FFF2-40B4-BE49-F238E27FC236}">
                <a16:creationId xmlns:a16="http://schemas.microsoft.com/office/drawing/2014/main" id="{11A67101-F04A-3DE7-00B2-955E36E2399B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17</a:t>
            </a:r>
          </a:p>
        </p:txBody>
      </p:sp>
      <p:pic>
        <p:nvPicPr>
          <p:cNvPr id="1026" name="Picture 2" descr="Mujer hermosa hipster en ropa elegante, ilustraciones de dibujos animados  aisladas sobre fondo blanco. feliz chica adolescente pelirroja rizada en  vestido | Vector Premium">
            <a:extLst>
              <a:ext uri="{FF2B5EF4-FFF2-40B4-BE49-F238E27FC236}">
                <a16:creationId xmlns:a16="http://schemas.microsoft.com/office/drawing/2014/main" id="{31501805-14C7-0DCF-FA16-6AFF93D88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3" b="8279"/>
          <a:stretch/>
        </p:blipFill>
        <p:spPr bwMode="auto">
          <a:xfrm>
            <a:off x="10838221" y="639451"/>
            <a:ext cx="924547" cy="76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1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273DE947-B45B-D698-9DA4-84812A36A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33374"/>
            <a:ext cx="6941128" cy="12241620"/>
          </a:xfrm>
          <a:prstGeom prst="rect">
            <a:avLst/>
          </a:prstGeom>
        </p:spPr>
      </p:pic>
      <p:sp>
        <p:nvSpPr>
          <p:cNvPr id="5" name="TextBox 75">
            <a:extLst>
              <a:ext uri="{FF2B5EF4-FFF2-40B4-BE49-F238E27FC236}">
                <a16:creationId xmlns:a16="http://schemas.microsoft.com/office/drawing/2014/main" id="{EDAB3996-3BB9-492F-31D9-30F251375D3B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Initial feedback of product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en 1" descr="Imagen que contiene tabla&#10;&#10;Descripción generada automáticamente">
            <a:extLst>
              <a:ext uri="{FF2B5EF4-FFF2-40B4-BE49-F238E27FC236}">
                <a16:creationId xmlns:a16="http://schemas.microsoft.com/office/drawing/2014/main" id="{EEF84CAB-3B3A-AC87-4365-25A0575D6E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r="9426"/>
          <a:stretch/>
        </p:blipFill>
        <p:spPr>
          <a:xfrm>
            <a:off x="1998400" y="2514827"/>
            <a:ext cx="1899583" cy="1841199"/>
          </a:xfrm>
          <a:prstGeom prst="ellipse">
            <a:avLst/>
          </a:prstGeom>
          <a:ln w="63500" cap="rnd">
            <a:noFill/>
          </a:ln>
          <a:effectLst>
            <a:softEdge rad="1905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B296D72-C45B-648D-7D05-F78990E0B962}"/>
              </a:ext>
            </a:extLst>
          </p:cNvPr>
          <p:cNvSpPr/>
          <p:nvPr/>
        </p:nvSpPr>
        <p:spPr>
          <a:xfrm>
            <a:off x="4235783" y="1856042"/>
            <a:ext cx="4913965" cy="871391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TextBox 74">
            <a:extLst>
              <a:ext uri="{FF2B5EF4-FFF2-40B4-BE49-F238E27FC236}">
                <a16:creationId xmlns:a16="http://schemas.microsoft.com/office/drawing/2014/main" id="{1E2BB19D-00DC-EF2C-87B9-A0FCB7AC99BF}"/>
              </a:ext>
            </a:extLst>
          </p:cNvPr>
          <p:cNvSpPr txBox="1"/>
          <p:nvPr/>
        </p:nvSpPr>
        <p:spPr>
          <a:xfrm>
            <a:off x="3897984" y="2103305"/>
            <a:ext cx="243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Person 1</a:t>
            </a:r>
          </a:p>
        </p:txBody>
      </p:sp>
      <p:pic>
        <p:nvPicPr>
          <p:cNvPr id="9" name="Gráfico 8" descr="Usuario con relleno sólido">
            <a:extLst>
              <a:ext uri="{FF2B5EF4-FFF2-40B4-BE49-F238E27FC236}">
                <a16:creationId xmlns:a16="http://schemas.microsoft.com/office/drawing/2014/main" id="{B20C12B3-EF40-597C-3A63-159A55841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7884" y="2069180"/>
            <a:ext cx="350767" cy="350767"/>
          </a:xfrm>
          <a:prstGeom prst="rect">
            <a:avLst/>
          </a:prstGeom>
        </p:spPr>
      </p:pic>
      <p:pic>
        <p:nvPicPr>
          <p:cNvPr id="1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0FC74D5A-B835-7EB3-563D-E6EEDD15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188" y="2112938"/>
            <a:ext cx="297648" cy="2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60B3CFC-8B40-22F2-3518-16326B962CD3}"/>
              </a:ext>
            </a:extLst>
          </p:cNvPr>
          <p:cNvSpPr/>
          <p:nvPr/>
        </p:nvSpPr>
        <p:spPr>
          <a:xfrm>
            <a:off x="4235783" y="2785754"/>
            <a:ext cx="4913965" cy="528241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Gráfico 11" descr="Usuario con relleno sólido">
            <a:extLst>
              <a:ext uri="{FF2B5EF4-FFF2-40B4-BE49-F238E27FC236}">
                <a16:creationId xmlns:a16="http://schemas.microsoft.com/office/drawing/2014/main" id="{538C2EED-CF0D-B948-A155-2FC59EFD9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7884" y="2868549"/>
            <a:ext cx="350767" cy="350767"/>
          </a:xfrm>
          <a:prstGeom prst="rect">
            <a:avLst/>
          </a:prstGeom>
        </p:spPr>
      </p:pic>
      <p:sp>
        <p:nvSpPr>
          <p:cNvPr id="13" name="TextBox 74">
            <a:extLst>
              <a:ext uri="{FF2B5EF4-FFF2-40B4-BE49-F238E27FC236}">
                <a16:creationId xmlns:a16="http://schemas.microsoft.com/office/drawing/2014/main" id="{89AC3189-07F4-E453-5E0C-77DE108E6399}"/>
              </a:ext>
            </a:extLst>
          </p:cNvPr>
          <p:cNvSpPr txBox="1"/>
          <p:nvPr/>
        </p:nvSpPr>
        <p:spPr>
          <a:xfrm>
            <a:off x="3897984" y="2900292"/>
            <a:ext cx="243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Person 2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276A6BE-BC71-7CF7-C7DC-C3D3E1A3E5C3}"/>
              </a:ext>
            </a:extLst>
          </p:cNvPr>
          <p:cNvSpPr/>
          <p:nvPr/>
        </p:nvSpPr>
        <p:spPr>
          <a:xfrm>
            <a:off x="4235783" y="3363795"/>
            <a:ext cx="4913965" cy="708886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4D79ED8-BA3E-A9C6-BD3E-56FA4B1B1E6F}"/>
              </a:ext>
            </a:extLst>
          </p:cNvPr>
          <p:cNvSpPr/>
          <p:nvPr/>
        </p:nvSpPr>
        <p:spPr>
          <a:xfrm>
            <a:off x="4235782" y="4119958"/>
            <a:ext cx="4913966" cy="723201"/>
          </a:xfrm>
          <a:prstGeom prst="roundRect">
            <a:avLst>
              <a:gd name="adj" fmla="val 53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7" name="Gráfico 16" descr="Usuario con relleno sólido">
            <a:extLst>
              <a:ext uri="{FF2B5EF4-FFF2-40B4-BE49-F238E27FC236}">
                <a16:creationId xmlns:a16="http://schemas.microsoft.com/office/drawing/2014/main" id="{3F1BAD46-A542-9CF8-5922-9C72E69DA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7884" y="3518715"/>
            <a:ext cx="350767" cy="350767"/>
          </a:xfrm>
          <a:prstGeom prst="rect">
            <a:avLst/>
          </a:prstGeom>
        </p:spPr>
      </p:pic>
      <p:pic>
        <p:nvPicPr>
          <p:cNvPr id="19" name="Gráfico 18" descr="Usuario con relleno sólido">
            <a:extLst>
              <a:ext uri="{FF2B5EF4-FFF2-40B4-BE49-F238E27FC236}">
                <a16:creationId xmlns:a16="http://schemas.microsoft.com/office/drawing/2014/main" id="{BDEABC19-6C4A-77F1-2227-7477A6930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7883" y="4264815"/>
            <a:ext cx="350767" cy="350767"/>
          </a:xfrm>
          <a:prstGeom prst="rect">
            <a:avLst/>
          </a:prstGeom>
        </p:spPr>
      </p:pic>
      <p:sp>
        <p:nvSpPr>
          <p:cNvPr id="20" name="TextBox 74">
            <a:extLst>
              <a:ext uri="{FF2B5EF4-FFF2-40B4-BE49-F238E27FC236}">
                <a16:creationId xmlns:a16="http://schemas.microsoft.com/office/drawing/2014/main" id="{B633F6FC-A3BD-2B39-CE8B-EDA374212C6C}"/>
              </a:ext>
            </a:extLst>
          </p:cNvPr>
          <p:cNvSpPr txBox="1"/>
          <p:nvPr/>
        </p:nvSpPr>
        <p:spPr>
          <a:xfrm>
            <a:off x="3897984" y="3553541"/>
            <a:ext cx="243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Person 3</a:t>
            </a:r>
          </a:p>
        </p:txBody>
      </p:sp>
      <p:sp>
        <p:nvSpPr>
          <p:cNvPr id="22" name="TextBox 74">
            <a:extLst>
              <a:ext uri="{FF2B5EF4-FFF2-40B4-BE49-F238E27FC236}">
                <a16:creationId xmlns:a16="http://schemas.microsoft.com/office/drawing/2014/main" id="{03D7B691-3A90-1F99-DDC3-E2E7B0F135F2}"/>
              </a:ext>
            </a:extLst>
          </p:cNvPr>
          <p:cNvSpPr txBox="1"/>
          <p:nvPr/>
        </p:nvSpPr>
        <p:spPr>
          <a:xfrm>
            <a:off x="3897983" y="4317956"/>
            <a:ext cx="243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Person 4</a:t>
            </a:r>
          </a:p>
        </p:txBody>
      </p:sp>
      <p:sp>
        <p:nvSpPr>
          <p:cNvPr id="23" name="TextBox 74">
            <a:extLst>
              <a:ext uri="{FF2B5EF4-FFF2-40B4-BE49-F238E27FC236}">
                <a16:creationId xmlns:a16="http://schemas.microsoft.com/office/drawing/2014/main" id="{49BBD5F4-9278-3938-4790-CC5A708E1EE7}"/>
              </a:ext>
            </a:extLst>
          </p:cNvPr>
          <p:cNvSpPr txBox="1"/>
          <p:nvPr/>
        </p:nvSpPr>
        <p:spPr>
          <a:xfrm>
            <a:off x="5559643" y="1970989"/>
            <a:ext cx="285235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/>
              <a:t>“Less trash! I would waste less with this option, the paper is smaller, and you get to reuse the main glove”</a:t>
            </a:r>
          </a:p>
        </p:txBody>
      </p:sp>
      <p:sp>
        <p:nvSpPr>
          <p:cNvPr id="24" name="TextBox 74">
            <a:extLst>
              <a:ext uri="{FF2B5EF4-FFF2-40B4-BE49-F238E27FC236}">
                <a16:creationId xmlns:a16="http://schemas.microsoft.com/office/drawing/2014/main" id="{1EC3445E-ABDD-68B8-19F3-5DEACC6BEBD3}"/>
              </a:ext>
            </a:extLst>
          </p:cNvPr>
          <p:cNvSpPr txBox="1"/>
          <p:nvPr/>
        </p:nvSpPr>
        <p:spPr>
          <a:xfrm>
            <a:off x="5537519" y="3241052"/>
            <a:ext cx="28115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50" dirty="0"/>
          </a:p>
          <a:p>
            <a:r>
              <a:rPr lang="en-US" sz="1150" dirty="0"/>
              <a:t>“I feel this option is more resistant to any liquid, the liquid does not get through easily”</a:t>
            </a:r>
          </a:p>
          <a:p>
            <a:endParaRPr lang="en-US" sz="1150" dirty="0"/>
          </a:p>
          <a:p>
            <a:endParaRPr lang="en-US" sz="1150" dirty="0"/>
          </a:p>
        </p:txBody>
      </p:sp>
      <p:sp>
        <p:nvSpPr>
          <p:cNvPr id="25" name="TextBox 74">
            <a:extLst>
              <a:ext uri="{FF2B5EF4-FFF2-40B4-BE49-F238E27FC236}">
                <a16:creationId xmlns:a16="http://schemas.microsoft.com/office/drawing/2014/main" id="{DA3E5C03-E88F-EBEB-A5DC-190A6C05322D}"/>
              </a:ext>
            </a:extLst>
          </p:cNvPr>
          <p:cNvSpPr txBox="1"/>
          <p:nvPr/>
        </p:nvSpPr>
        <p:spPr>
          <a:xfrm>
            <a:off x="5531751" y="3984646"/>
            <a:ext cx="29836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50" dirty="0"/>
          </a:p>
          <a:p>
            <a:r>
              <a:rPr lang="en-US" sz="1150" dirty="0"/>
              <a:t>“It would help me to reach gaps with my fingers between the stove, refrigerator, etc., I would buy it”</a:t>
            </a:r>
          </a:p>
        </p:txBody>
      </p:sp>
      <p:pic>
        <p:nvPicPr>
          <p:cNvPr id="28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65CE4F9F-1AF6-5AFB-0194-09DE7017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188" y="2877430"/>
            <a:ext cx="297648" cy="2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4C74CA15-F0F5-5AC4-4BAA-7ED881B39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188" y="3576775"/>
            <a:ext cx="297648" cy="2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09173CAD-D0D0-F6BC-5010-E6AB3D2D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187" y="4373666"/>
            <a:ext cx="297648" cy="2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74">
            <a:extLst>
              <a:ext uri="{FF2B5EF4-FFF2-40B4-BE49-F238E27FC236}">
                <a16:creationId xmlns:a16="http://schemas.microsoft.com/office/drawing/2014/main" id="{F030DEEE-99DE-C122-6CAD-5B5BB2EBC8B5}"/>
              </a:ext>
            </a:extLst>
          </p:cNvPr>
          <p:cNvSpPr txBox="1"/>
          <p:nvPr/>
        </p:nvSpPr>
        <p:spPr>
          <a:xfrm>
            <a:off x="5559643" y="2657305"/>
            <a:ext cx="24399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r>
              <a:rPr lang="en-US" sz="1150" dirty="0"/>
              <a:t>“I love that it sticks, it is perfect for the dust in small areas”</a:t>
            </a:r>
          </a:p>
          <a:p>
            <a:endParaRPr lang="en-US" sz="1150" dirty="0"/>
          </a:p>
          <a:p>
            <a:endParaRPr lang="en-US" sz="1150" dirty="0"/>
          </a:p>
        </p:txBody>
      </p:sp>
      <p:sp>
        <p:nvSpPr>
          <p:cNvPr id="36" name="Marcador de número de diapositiva 30">
            <a:extLst>
              <a:ext uri="{FF2B5EF4-FFF2-40B4-BE49-F238E27FC236}">
                <a16:creationId xmlns:a16="http://schemas.microsoft.com/office/drawing/2014/main" id="{0EF641BE-1CF7-E9FD-6A23-E51D987C1AB5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273560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 with low confidence">
            <a:extLst>
              <a:ext uri="{FF2B5EF4-FFF2-40B4-BE49-F238E27FC236}">
                <a16:creationId xmlns:a16="http://schemas.microsoft.com/office/drawing/2014/main" id="{2AE74ED6-3FE5-6500-06B6-B4A4D8307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23435"/>
            <a:ext cx="6941128" cy="12241620"/>
          </a:xfrm>
          <a:prstGeom prst="rect">
            <a:avLst/>
          </a:prstGeom>
        </p:spPr>
      </p:pic>
      <p:sp>
        <p:nvSpPr>
          <p:cNvPr id="5" name="TextBox 75">
            <a:extLst>
              <a:ext uri="{FF2B5EF4-FFF2-40B4-BE49-F238E27FC236}">
                <a16:creationId xmlns:a16="http://schemas.microsoft.com/office/drawing/2014/main" id="{EDAB3996-3BB9-492F-31D9-30F251375D3B}"/>
              </a:ext>
            </a:extLst>
          </p:cNvPr>
          <p:cNvSpPr txBox="1"/>
          <p:nvPr/>
        </p:nvSpPr>
        <p:spPr>
          <a:xfrm>
            <a:off x="120906" y="127752"/>
            <a:ext cx="12071094" cy="646331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3600" b="1" dirty="0">
                <a:solidFill>
                  <a:schemeClr val="bg1"/>
                </a:solidFill>
                <a:cs typeface="Arial" pitchFamily="34" charset="0"/>
              </a:rPr>
              <a:t>Customer Journey Map for the “Family prioritizing bee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hought Bubble: Cloud 47">
            <a:extLst>
              <a:ext uri="{FF2B5EF4-FFF2-40B4-BE49-F238E27FC236}">
                <a16:creationId xmlns:a16="http://schemas.microsoft.com/office/drawing/2014/main" id="{F41D8C01-AB35-7C72-4D24-82830992AFC7}"/>
              </a:ext>
            </a:extLst>
          </p:cNvPr>
          <p:cNvSpPr/>
          <p:nvPr/>
        </p:nvSpPr>
        <p:spPr>
          <a:xfrm>
            <a:off x="2677567" y="836668"/>
            <a:ext cx="1845975" cy="1691584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hought Bubble: Cloud 35">
            <a:extLst>
              <a:ext uri="{FF2B5EF4-FFF2-40B4-BE49-F238E27FC236}">
                <a16:creationId xmlns:a16="http://schemas.microsoft.com/office/drawing/2014/main" id="{ECBED058-5D6C-12BA-656E-63467C26CE1A}"/>
              </a:ext>
            </a:extLst>
          </p:cNvPr>
          <p:cNvSpPr/>
          <p:nvPr/>
        </p:nvSpPr>
        <p:spPr>
          <a:xfrm>
            <a:off x="366136" y="836667"/>
            <a:ext cx="1828801" cy="1691584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E66FA3E5-5F78-BC2A-B86E-1D86B62958E1}"/>
              </a:ext>
            </a:extLst>
          </p:cNvPr>
          <p:cNvSpPr txBox="1"/>
          <p:nvPr/>
        </p:nvSpPr>
        <p:spPr>
          <a:xfrm>
            <a:off x="700432" y="1338853"/>
            <a:ext cx="1335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“So difficult!”</a:t>
            </a: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C9ADDF81-14B1-C09C-9048-4A377C7EAA60}"/>
              </a:ext>
            </a:extLst>
          </p:cNvPr>
          <p:cNvSpPr txBox="1"/>
          <p:nvPr/>
        </p:nvSpPr>
        <p:spPr>
          <a:xfrm>
            <a:off x="2973492" y="1236897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“This isn’t going to work!”</a:t>
            </a:r>
          </a:p>
        </p:txBody>
      </p:sp>
      <p:sp>
        <p:nvSpPr>
          <p:cNvPr id="36" name="Thought Bubble: Cloud 49">
            <a:extLst>
              <a:ext uri="{FF2B5EF4-FFF2-40B4-BE49-F238E27FC236}">
                <a16:creationId xmlns:a16="http://schemas.microsoft.com/office/drawing/2014/main" id="{680857C4-20C8-E0B8-5259-952121838565}"/>
              </a:ext>
            </a:extLst>
          </p:cNvPr>
          <p:cNvSpPr/>
          <p:nvPr/>
        </p:nvSpPr>
        <p:spPr>
          <a:xfrm>
            <a:off x="5009982" y="836667"/>
            <a:ext cx="1932886" cy="1691584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58">
            <a:extLst>
              <a:ext uri="{FF2B5EF4-FFF2-40B4-BE49-F238E27FC236}">
                <a16:creationId xmlns:a16="http://schemas.microsoft.com/office/drawing/2014/main" id="{7063C224-452C-3336-634B-0AB3E214145B}"/>
              </a:ext>
            </a:extLst>
          </p:cNvPr>
          <p:cNvSpPr txBox="1"/>
          <p:nvPr/>
        </p:nvSpPr>
        <p:spPr>
          <a:xfrm>
            <a:off x="5222033" y="1200353"/>
            <a:ext cx="16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“Research and Shopping time!”</a:t>
            </a:r>
          </a:p>
        </p:txBody>
      </p:sp>
      <p:pic>
        <p:nvPicPr>
          <p:cNvPr id="40" name="Graphic 43" descr="Shopping cart outline">
            <a:extLst>
              <a:ext uri="{FF2B5EF4-FFF2-40B4-BE49-F238E27FC236}">
                <a16:creationId xmlns:a16="http://schemas.microsoft.com/office/drawing/2014/main" id="{0D79B8C6-EF95-8BAF-F485-3A6B59574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5728" y="5418851"/>
            <a:ext cx="1275803" cy="1275803"/>
          </a:xfrm>
          <a:prstGeom prst="rect">
            <a:avLst/>
          </a:prstGeom>
        </p:spPr>
      </p:pic>
      <p:pic>
        <p:nvPicPr>
          <p:cNvPr id="41" name="Graphic 25" descr="Renovation (House With Sparkles) outline">
            <a:extLst>
              <a:ext uri="{FF2B5EF4-FFF2-40B4-BE49-F238E27FC236}">
                <a16:creationId xmlns:a16="http://schemas.microsoft.com/office/drawing/2014/main" id="{08334A5E-14F6-70FE-8838-FD2BB35E7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4858" y="4421655"/>
            <a:ext cx="2344883" cy="2344883"/>
          </a:xfrm>
          <a:prstGeom prst="rect">
            <a:avLst/>
          </a:prstGeom>
        </p:spPr>
      </p:pic>
      <p:sp>
        <p:nvSpPr>
          <p:cNvPr id="42" name="TextBox 74">
            <a:extLst>
              <a:ext uri="{FF2B5EF4-FFF2-40B4-BE49-F238E27FC236}">
                <a16:creationId xmlns:a16="http://schemas.microsoft.com/office/drawing/2014/main" id="{46F519B1-06C4-3539-336B-22B5022DA71B}"/>
              </a:ext>
            </a:extLst>
          </p:cNvPr>
          <p:cNvSpPr txBox="1"/>
          <p:nvPr/>
        </p:nvSpPr>
        <p:spPr>
          <a:xfrm>
            <a:off x="0" y="3752589"/>
            <a:ext cx="24319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customer’s needs to clean the kitchen cabinets but it is so hard!</a:t>
            </a:r>
          </a:p>
        </p:txBody>
      </p:sp>
      <p:sp>
        <p:nvSpPr>
          <p:cNvPr id="43" name="TextBox 76">
            <a:extLst>
              <a:ext uri="{FF2B5EF4-FFF2-40B4-BE49-F238E27FC236}">
                <a16:creationId xmlns:a16="http://schemas.microsoft.com/office/drawing/2014/main" id="{6D206639-17FD-82AC-04CE-AEB9A06933A8}"/>
              </a:ext>
            </a:extLst>
          </p:cNvPr>
          <p:cNvSpPr txBox="1"/>
          <p:nvPr/>
        </p:nvSpPr>
        <p:spPr>
          <a:xfrm>
            <a:off x="2497675" y="3752589"/>
            <a:ext cx="230461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customer attempts to clean the oddly shaped surface with a crumbled-up paper towel. Can not reach all the area and gets wet with the product</a:t>
            </a:r>
            <a:r>
              <a:rPr lang="en-US" sz="1400" dirty="0">
                <a:solidFill>
                  <a:srgbClr val="FF0000"/>
                </a:solidFill>
              </a:rPr>
              <a:t>,</a:t>
            </a:r>
            <a:r>
              <a:rPr lang="en-US" sz="1400" dirty="0"/>
              <a:t> fails completely!</a:t>
            </a:r>
          </a:p>
        </p:txBody>
      </p:sp>
      <p:sp>
        <p:nvSpPr>
          <p:cNvPr id="44" name="TextBox 78">
            <a:extLst>
              <a:ext uri="{FF2B5EF4-FFF2-40B4-BE49-F238E27FC236}">
                <a16:creationId xmlns:a16="http://schemas.microsoft.com/office/drawing/2014/main" id="{A402D736-4F90-FA0C-E079-3F671D11F18F}"/>
              </a:ext>
            </a:extLst>
          </p:cNvPr>
          <p:cNvSpPr txBox="1"/>
          <p:nvPr/>
        </p:nvSpPr>
        <p:spPr>
          <a:xfrm>
            <a:off x="4921253" y="3733691"/>
            <a:ext cx="23494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customer resolves to find a solution for these types of problems once and for all. But does a product for something like this even exist?</a:t>
            </a:r>
          </a:p>
        </p:txBody>
      </p:sp>
      <p:sp>
        <p:nvSpPr>
          <p:cNvPr id="45" name="TextBox 82">
            <a:extLst>
              <a:ext uri="{FF2B5EF4-FFF2-40B4-BE49-F238E27FC236}">
                <a16:creationId xmlns:a16="http://schemas.microsoft.com/office/drawing/2014/main" id="{6F885C3B-62A1-9D56-588D-6BDF321A520F}"/>
              </a:ext>
            </a:extLst>
          </p:cNvPr>
          <p:cNvSpPr txBox="1"/>
          <p:nvPr/>
        </p:nvSpPr>
        <p:spPr>
          <a:xfrm>
            <a:off x="7251027" y="3728952"/>
            <a:ext cx="25389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customer finds the perfect product – Their own hand! It’s niche, unproven, yet possibly the most convenient product yet.</a:t>
            </a:r>
          </a:p>
        </p:txBody>
      </p:sp>
      <p:pic>
        <p:nvPicPr>
          <p:cNvPr id="46" name="Graphic 86" descr="Tired face outline with solid fill">
            <a:extLst>
              <a:ext uri="{FF2B5EF4-FFF2-40B4-BE49-F238E27FC236}">
                <a16:creationId xmlns:a16="http://schemas.microsoft.com/office/drawing/2014/main" id="{5CD59506-16A9-2E3C-0D39-96D37A2C6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1786" y="2711566"/>
            <a:ext cx="995397" cy="995397"/>
          </a:xfrm>
          <a:prstGeom prst="rect">
            <a:avLst/>
          </a:prstGeom>
        </p:spPr>
      </p:pic>
      <p:pic>
        <p:nvPicPr>
          <p:cNvPr id="47" name="Graphic 89" descr="Pleading face outline with solid fill">
            <a:extLst>
              <a:ext uri="{FF2B5EF4-FFF2-40B4-BE49-F238E27FC236}">
                <a16:creationId xmlns:a16="http://schemas.microsoft.com/office/drawing/2014/main" id="{CB9BEB6E-C8D7-74C1-3014-F4C0F65316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906" y="2733555"/>
            <a:ext cx="995397" cy="995397"/>
          </a:xfrm>
          <a:prstGeom prst="rect">
            <a:avLst/>
          </a:prstGeom>
        </p:spPr>
      </p:pic>
      <p:pic>
        <p:nvPicPr>
          <p:cNvPr id="48" name="Graphic 89" descr="Sunglasses face outline with solid fill">
            <a:extLst>
              <a:ext uri="{FF2B5EF4-FFF2-40B4-BE49-F238E27FC236}">
                <a16:creationId xmlns:a16="http://schemas.microsoft.com/office/drawing/2014/main" id="{8D97C38E-77C0-8567-FD36-6613240B84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34725" y="2733555"/>
            <a:ext cx="995397" cy="995397"/>
          </a:xfrm>
          <a:prstGeom prst="rect">
            <a:avLst/>
          </a:prstGeom>
        </p:spPr>
      </p:pic>
      <p:sp>
        <p:nvSpPr>
          <p:cNvPr id="49" name="Arrow: Right 3">
            <a:extLst>
              <a:ext uri="{FF2B5EF4-FFF2-40B4-BE49-F238E27FC236}">
                <a16:creationId xmlns:a16="http://schemas.microsoft.com/office/drawing/2014/main" id="{082E9D61-090D-6F6C-6BD8-6864EF100956}"/>
              </a:ext>
            </a:extLst>
          </p:cNvPr>
          <p:cNvSpPr/>
          <p:nvPr/>
        </p:nvSpPr>
        <p:spPr>
          <a:xfrm>
            <a:off x="3795291" y="3091113"/>
            <a:ext cx="693099" cy="323589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Arrow: Right 4">
            <a:extLst>
              <a:ext uri="{FF2B5EF4-FFF2-40B4-BE49-F238E27FC236}">
                <a16:creationId xmlns:a16="http://schemas.microsoft.com/office/drawing/2014/main" id="{EC96FD2E-E092-7FDA-FFDB-90366C6E344A}"/>
              </a:ext>
            </a:extLst>
          </p:cNvPr>
          <p:cNvSpPr/>
          <p:nvPr/>
        </p:nvSpPr>
        <p:spPr>
          <a:xfrm>
            <a:off x="1363115" y="3093975"/>
            <a:ext cx="693099" cy="323589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Right 6">
            <a:extLst>
              <a:ext uri="{FF2B5EF4-FFF2-40B4-BE49-F238E27FC236}">
                <a16:creationId xmlns:a16="http://schemas.microsoft.com/office/drawing/2014/main" id="{60DE626B-EB94-366F-BA67-36FCD3F39C44}"/>
              </a:ext>
            </a:extLst>
          </p:cNvPr>
          <p:cNvSpPr/>
          <p:nvPr/>
        </p:nvSpPr>
        <p:spPr>
          <a:xfrm>
            <a:off x="6193630" y="3105410"/>
            <a:ext cx="693099" cy="323589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Arrow: Right 7">
            <a:extLst>
              <a:ext uri="{FF2B5EF4-FFF2-40B4-BE49-F238E27FC236}">
                <a16:creationId xmlns:a16="http://schemas.microsoft.com/office/drawing/2014/main" id="{F60BF542-FFC8-F453-F628-BE3ADE68E9AE}"/>
              </a:ext>
            </a:extLst>
          </p:cNvPr>
          <p:cNvSpPr/>
          <p:nvPr/>
        </p:nvSpPr>
        <p:spPr>
          <a:xfrm rot="20012496">
            <a:off x="8607963" y="3040797"/>
            <a:ext cx="693099" cy="323589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3" name="Graphic 10" descr="Germ with solid fill">
            <a:extLst>
              <a:ext uri="{FF2B5EF4-FFF2-40B4-BE49-F238E27FC236}">
                <a16:creationId xmlns:a16="http://schemas.microsoft.com/office/drawing/2014/main" id="{808C3E70-29AE-41BA-FB16-AC2A2F4DBD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09201" y="5526834"/>
            <a:ext cx="1169551" cy="1169551"/>
          </a:xfrm>
          <a:prstGeom prst="rect">
            <a:avLst/>
          </a:prstGeom>
        </p:spPr>
      </p:pic>
      <p:pic>
        <p:nvPicPr>
          <p:cNvPr id="54" name="Graphic 12" descr="Star-struck face outline with solid fill">
            <a:extLst>
              <a:ext uri="{FF2B5EF4-FFF2-40B4-BE49-F238E27FC236}">
                <a16:creationId xmlns:a16="http://schemas.microsoft.com/office/drawing/2014/main" id="{8132A884-7637-BA8D-9026-510AA5F5E6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43282" y="2782339"/>
            <a:ext cx="995394" cy="995394"/>
          </a:xfrm>
          <a:prstGeom prst="rect">
            <a:avLst/>
          </a:prstGeom>
        </p:spPr>
      </p:pic>
      <p:pic>
        <p:nvPicPr>
          <p:cNvPr id="55" name="Graphic 18" descr="Smiling with hearts face outline with solid fill">
            <a:extLst>
              <a:ext uri="{FF2B5EF4-FFF2-40B4-BE49-F238E27FC236}">
                <a16:creationId xmlns:a16="http://schemas.microsoft.com/office/drawing/2014/main" id="{9E5871B1-079D-FD6F-2669-0CD9257460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71806" y="876613"/>
            <a:ext cx="1881334" cy="1881334"/>
          </a:xfrm>
          <a:prstGeom prst="rect">
            <a:avLst/>
          </a:prstGeom>
        </p:spPr>
      </p:pic>
      <p:sp>
        <p:nvSpPr>
          <p:cNvPr id="56" name="TextBox 19">
            <a:extLst>
              <a:ext uri="{FF2B5EF4-FFF2-40B4-BE49-F238E27FC236}">
                <a16:creationId xmlns:a16="http://schemas.microsoft.com/office/drawing/2014/main" id="{74EF3465-0871-80AE-D191-94B95097593D}"/>
              </a:ext>
            </a:extLst>
          </p:cNvPr>
          <p:cNvSpPr txBox="1"/>
          <p:nvPr/>
        </p:nvSpPr>
        <p:spPr>
          <a:xfrm>
            <a:off x="10082222" y="3231253"/>
            <a:ext cx="2059352" cy="58477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Oddly-shaped surface cleaned!</a:t>
            </a:r>
          </a:p>
        </p:txBody>
      </p:sp>
      <p:sp>
        <p:nvSpPr>
          <p:cNvPr id="61" name="Marcador de número de diapositiva 30">
            <a:extLst>
              <a:ext uri="{FF2B5EF4-FFF2-40B4-BE49-F238E27FC236}">
                <a16:creationId xmlns:a16="http://schemas.microsoft.com/office/drawing/2014/main" id="{B869A1FA-EA00-36C2-D3BB-04642D31DD37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57" name="Thought Bubble: Cloud 51">
            <a:extLst>
              <a:ext uri="{FF2B5EF4-FFF2-40B4-BE49-F238E27FC236}">
                <a16:creationId xmlns:a16="http://schemas.microsoft.com/office/drawing/2014/main" id="{F1434DF6-6850-523B-10AA-0F345B7EE92E}"/>
              </a:ext>
            </a:extLst>
          </p:cNvPr>
          <p:cNvSpPr/>
          <p:nvPr/>
        </p:nvSpPr>
        <p:spPr>
          <a:xfrm>
            <a:off x="7653745" y="731475"/>
            <a:ext cx="1881953" cy="1750911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62">
            <a:extLst>
              <a:ext uri="{FF2B5EF4-FFF2-40B4-BE49-F238E27FC236}">
                <a16:creationId xmlns:a16="http://schemas.microsoft.com/office/drawing/2014/main" id="{F269E370-E600-352C-CE26-1C3DC89636F5}"/>
              </a:ext>
            </a:extLst>
          </p:cNvPr>
          <p:cNvSpPr txBox="1"/>
          <p:nvPr/>
        </p:nvSpPr>
        <p:spPr>
          <a:xfrm>
            <a:off x="7289576" y="1077043"/>
            <a:ext cx="2757444" cy="983873"/>
          </a:xfrm>
          <a:prstGeom prst="cloudCallou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“I’ve found it!, It’s so simple!”</a:t>
            </a:r>
          </a:p>
        </p:txBody>
      </p:sp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14225689-CB01-CB95-F825-6261FD855A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823336" y="5422275"/>
            <a:ext cx="914400" cy="914400"/>
          </a:xfrm>
          <a:prstGeom prst="rect">
            <a:avLst/>
          </a:prstGeom>
        </p:spPr>
      </p:pic>
      <p:pic>
        <p:nvPicPr>
          <p:cNvPr id="9" name="Graphic 8" descr="Toilet Paper with solid fill">
            <a:extLst>
              <a:ext uri="{FF2B5EF4-FFF2-40B4-BE49-F238E27FC236}">
                <a16:creationId xmlns:a16="http://schemas.microsoft.com/office/drawing/2014/main" id="{39CE4F71-F9FF-A7D5-A011-69593956969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3036863" y="5453890"/>
            <a:ext cx="1123474" cy="112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82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 with low confidence">
            <a:extLst>
              <a:ext uri="{FF2B5EF4-FFF2-40B4-BE49-F238E27FC236}">
                <a16:creationId xmlns:a16="http://schemas.microsoft.com/office/drawing/2014/main" id="{A1EC3B26-CB9E-443F-4B93-900A4DC35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33374"/>
            <a:ext cx="6941128" cy="12241620"/>
          </a:xfrm>
          <a:prstGeom prst="rect">
            <a:avLst/>
          </a:prstGeom>
        </p:spPr>
      </p:pic>
      <p:sp>
        <p:nvSpPr>
          <p:cNvPr id="5" name="TextBox 75">
            <a:extLst>
              <a:ext uri="{FF2B5EF4-FFF2-40B4-BE49-F238E27FC236}">
                <a16:creationId xmlns:a16="http://schemas.microsoft.com/office/drawing/2014/main" id="{EDAB3996-3BB9-492F-31D9-30F251375D3B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Price Willingness to pay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Marcador de número de diapositiva 30">
            <a:extLst>
              <a:ext uri="{FF2B5EF4-FFF2-40B4-BE49-F238E27FC236}">
                <a16:creationId xmlns:a16="http://schemas.microsoft.com/office/drawing/2014/main" id="{BDE9A3B3-6995-35B2-B693-90C89CBFBD29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20</a:t>
            </a:r>
          </a:p>
        </p:txBody>
      </p:sp>
      <p:pic>
        <p:nvPicPr>
          <p:cNvPr id="37" name="Imagen 3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6C1E6138-DCB3-31EC-A248-6916CCA6F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38" y="1406807"/>
            <a:ext cx="9527721" cy="43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7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99259B9E-DBCD-419B-5DDE-5F97687A8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33374"/>
            <a:ext cx="6941128" cy="12241620"/>
          </a:xfrm>
          <a:prstGeom prst="rect">
            <a:avLst/>
          </a:prstGeom>
        </p:spPr>
      </p:pic>
      <p:sp>
        <p:nvSpPr>
          <p:cNvPr id="2" name="Rectangle 33">
            <a:extLst>
              <a:ext uri="{FF2B5EF4-FFF2-40B4-BE49-F238E27FC236}">
                <a16:creationId xmlns:a16="http://schemas.microsoft.com/office/drawing/2014/main" id="{1E391F9F-24B9-305B-27C8-6973F3B41632}"/>
              </a:ext>
            </a:extLst>
          </p:cNvPr>
          <p:cNvSpPr/>
          <p:nvPr/>
        </p:nvSpPr>
        <p:spPr>
          <a:xfrm>
            <a:off x="997940" y="1428692"/>
            <a:ext cx="9398492" cy="1166148"/>
          </a:xfrm>
          <a:prstGeom prst="rect">
            <a:avLst/>
          </a:prstGeom>
          <a:noFill/>
          <a:ln>
            <a:solidFill>
              <a:srgbClr val="0E90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rgbClr val="0E9008"/>
                </a:solidFill>
              </a:rPr>
              <a:t>Additional add </a:t>
            </a:r>
            <a:r>
              <a:rPr lang="en-IN" sz="2400" b="1" dirty="0" err="1">
                <a:solidFill>
                  <a:srgbClr val="0E9008"/>
                </a:solidFill>
              </a:rPr>
              <a:t>ons</a:t>
            </a:r>
            <a:endParaRPr lang="en-IN" sz="2400" b="1" dirty="0">
              <a:solidFill>
                <a:srgbClr val="0E9008"/>
              </a:solidFill>
            </a:endParaRPr>
          </a:p>
          <a:p>
            <a:r>
              <a:rPr lang="en-IN" dirty="0">
                <a:solidFill>
                  <a:srgbClr val="0E9008"/>
                </a:solidFill>
              </a:rPr>
              <a:t>Other types of products can be sticked in the glove: yellow sponge for washing dishes, microfiber cloths</a:t>
            </a:r>
            <a:endParaRPr lang="en-US" dirty="0">
              <a:solidFill>
                <a:srgbClr val="0E9008"/>
              </a:solidFill>
            </a:endParaRPr>
          </a:p>
        </p:txBody>
      </p:sp>
      <p:grpSp>
        <p:nvGrpSpPr>
          <p:cNvPr id="16" name="Group 53">
            <a:extLst>
              <a:ext uri="{FF2B5EF4-FFF2-40B4-BE49-F238E27FC236}">
                <a16:creationId xmlns:a16="http://schemas.microsoft.com/office/drawing/2014/main" id="{5CD5FBFF-6C9C-49F9-2716-8147076CBA0B}"/>
              </a:ext>
            </a:extLst>
          </p:cNvPr>
          <p:cNvGrpSpPr/>
          <p:nvPr/>
        </p:nvGrpSpPr>
        <p:grpSpPr>
          <a:xfrm>
            <a:off x="1188829" y="2954859"/>
            <a:ext cx="7013792" cy="3447098"/>
            <a:chOff x="798223" y="3099620"/>
            <a:chExt cx="2153214" cy="2585322"/>
          </a:xfrm>
        </p:grpSpPr>
        <p:sp>
          <p:nvSpPr>
            <p:cNvPr id="17" name="TextBox 54">
              <a:extLst>
                <a:ext uri="{FF2B5EF4-FFF2-40B4-BE49-F238E27FC236}">
                  <a16:creationId xmlns:a16="http://schemas.microsoft.com/office/drawing/2014/main" id="{4FC50BC3-0716-2516-0116-A9E1A9FD586B}"/>
                </a:ext>
              </a:extLst>
            </p:cNvPr>
            <p:cNvSpPr txBox="1"/>
            <p:nvPr/>
          </p:nvSpPr>
          <p:spPr>
            <a:xfrm>
              <a:off x="798223" y="3399703"/>
              <a:ext cx="2059657" cy="2285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02060"/>
                  </a:solidFill>
                  <a:cs typeface="Arial" pitchFamily="34" charset="0"/>
                </a:rPr>
                <a:t>Glove in all the house</a:t>
              </a:r>
            </a:p>
            <a:p>
              <a:r>
                <a:rPr lang="en-US" altLang="ko-KR" sz="1600" dirty="0">
                  <a:solidFill>
                    <a:srgbClr val="002060"/>
                  </a:solidFill>
                  <a:cs typeface="Arial" pitchFamily="34" charset="0"/>
                </a:rPr>
                <a:t>This product will be part of all the cleaning “to do” at home</a:t>
              </a: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r>
                <a:rPr lang="en-US" altLang="ko-KR" sz="1600" b="1" dirty="0">
                  <a:solidFill>
                    <a:srgbClr val="002060"/>
                  </a:solidFill>
                  <a:cs typeface="Arial" pitchFamily="34" charset="0"/>
                </a:rPr>
                <a:t>Protect from chemicals and bacteria</a:t>
              </a:r>
            </a:p>
            <a:p>
              <a:r>
                <a:rPr lang="en-US" altLang="ko-KR" sz="1600" dirty="0">
                  <a:solidFill>
                    <a:srgbClr val="002060"/>
                  </a:solidFill>
                  <a:cs typeface="Arial" pitchFamily="34" charset="0"/>
                </a:rPr>
                <a:t>Now with detergents, grease disinfectants, etc.</a:t>
              </a: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r>
                <a:rPr lang="en-US" altLang="ko-KR" sz="1600" b="1" dirty="0">
                  <a:solidFill>
                    <a:srgbClr val="002060"/>
                  </a:solidFill>
                  <a:cs typeface="Arial" pitchFamily="34" charset="0"/>
                </a:rPr>
                <a:t>Clean odd surfaces</a:t>
              </a:r>
            </a:p>
            <a:p>
              <a:r>
                <a:rPr lang="en-US" altLang="ko-KR" sz="1600" dirty="0">
                  <a:solidFill>
                    <a:srgbClr val="002060"/>
                  </a:solidFill>
                  <a:cs typeface="Arial" pitchFamily="34" charset="0"/>
                </a:rPr>
                <a:t>Everywhere!</a:t>
              </a: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endParaRPr lang="en-US" altLang="ko-KR" sz="1600" dirty="0">
                <a:solidFill>
                  <a:srgbClr val="002060"/>
                </a:solidFill>
                <a:cs typeface="Arial" pitchFamily="34" charset="0"/>
              </a:endParaRPr>
            </a:p>
            <a:p>
              <a:endParaRPr lang="ko-KR" altLang="en-US" sz="16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18" name="TextBox 55">
              <a:extLst>
                <a:ext uri="{FF2B5EF4-FFF2-40B4-BE49-F238E27FC236}">
                  <a16:creationId xmlns:a16="http://schemas.microsoft.com/office/drawing/2014/main" id="{98CA6054-56DF-9D1D-836D-E233A0047FAA}"/>
                </a:ext>
              </a:extLst>
            </p:cNvPr>
            <p:cNvSpPr txBox="1"/>
            <p:nvPr/>
          </p:nvSpPr>
          <p:spPr>
            <a:xfrm>
              <a:off x="891780" y="3099620"/>
              <a:ext cx="2059657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u="sng" dirty="0">
                  <a:solidFill>
                    <a:srgbClr val="002060"/>
                  </a:solidFill>
                  <a:cs typeface="Arial" pitchFamily="34" charset="0"/>
                </a:rPr>
                <a:t>Advantages</a:t>
              </a:r>
              <a:endParaRPr lang="ko-KR" altLang="en-US" sz="2000" b="1" u="sng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75">
            <a:extLst>
              <a:ext uri="{FF2B5EF4-FFF2-40B4-BE49-F238E27FC236}">
                <a16:creationId xmlns:a16="http://schemas.microsoft.com/office/drawing/2014/main" id="{9C563A1C-2ECD-F10F-5008-5F36D247E168}"/>
              </a:ext>
            </a:extLst>
          </p:cNvPr>
          <p:cNvSpPr txBox="1"/>
          <p:nvPr/>
        </p:nvSpPr>
        <p:spPr>
          <a:xfrm>
            <a:off x="2296787" y="127752"/>
            <a:ext cx="7490400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altLang="ko-KR" sz="4000" b="1" dirty="0">
                <a:solidFill>
                  <a:schemeClr val="bg1"/>
                </a:solidFill>
                <a:cs typeface="Arial" pitchFamily="34" charset="0"/>
              </a:rPr>
              <a:t>Potential area of growth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289189-E1AF-F307-043B-8FEFCB137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425" y="2834765"/>
            <a:ext cx="2548746" cy="17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h Washing Sponge transparent PNG - StickPNG">
            <a:extLst>
              <a:ext uri="{FF2B5EF4-FFF2-40B4-BE49-F238E27FC236}">
                <a16:creationId xmlns:a16="http://schemas.microsoft.com/office/drawing/2014/main" id="{6C525B5C-8382-D9BC-0F9C-EC341B12E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68" y="4601492"/>
            <a:ext cx="2881574" cy="19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arcador de número de diapositiva 30">
            <a:extLst>
              <a:ext uri="{FF2B5EF4-FFF2-40B4-BE49-F238E27FC236}">
                <a16:creationId xmlns:a16="http://schemas.microsoft.com/office/drawing/2014/main" id="{9DDC302C-7051-E83F-CF07-5B48583E584C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095052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6BFFCBB3-8678-4609-1210-BE0DC8AC1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33374"/>
            <a:ext cx="6941128" cy="12241620"/>
          </a:xfrm>
          <a:prstGeom prst="rect">
            <a:avLst/>
          </a:prstGeom>
        </p:spPr>
      </p:pic>
      <p:sp>
        <p:nvSpPr>
          <p:cNvPr id="68" name="TextBox 75">
            <a:extLst>
              <a:ext uri="{FF2B5EF4-FFF2-40B4-BE49-F238E27FC236}">
                <a16:creationId xmlns:a16="http://schemas.microsoft.com/office/drawing/2014/main" id="{1AC1FD78-FB6E-28C7-F962-F0FC02DCBABD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Target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customer</a:t>
            </a:r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frequency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2F073C72-13B1-42D4-8540-EEF4324354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591987"/>
              </p:ext>
            </p:extLst>
          </p:nvPr>
        </p:nvGraphicFramePr>
        <p:xfrm>
          <a:off x="2535079" y="1632365"/>
          <a:ext cx="7121842" cy="4245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Marcador de número de diapositiva 30">
            <a:extLst>
              <a:ext uri="{FF2B5EF4-FFF2-40B4-BE49-F238E27FC236}">
                <a16:creationId xmlns:a16="http://schemas.microsoft.com/office/drawing/2014/main" id="{61587011-92D2-FBF3-59FA-16F65BDF58F4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2" name="TextBox 54">
            <a:extLst>
              <a:ext uri="{FF2B5EF4-FFF2-40B4-BE49-F238E27FC236}">
                <a16:creationId xmlns:a16="http://schemas.microsoft.com/office/drawing/2014/main" id="{9F5D78D1-4917-9CEF-4F88-E9421A4C7E2A}"/>
              </a:ext>
            </a:extLst>
          </p:cNvPr>
          <p:cNvSpPr txBox="1"/>
          <p:nvPr/>
        </p:nvSpPr>
        <p:spPr>
          <a:xfrm>
            <a:off x="1702745" y="6056976"/>
            <a:ext cx="9939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cs typeface="Arial" pitchFamily="34" charset="0"/>
              </a:rPr>
              <a:t>*Considering 6 units used per cleaning (1 per week) the customer would use 24 units per month</a:t>
            </a:r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endParaRPr lang="ko-KR" altLang="en-US" sz="1600" dirty="0">
              <a:solidFill>
                <a:srgbClr val="00206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488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 with low confidence">
            <a:extLst>
              <a:ext uri="{FF2B5EF4-FFF2-40B4-BE49-F238E27FC236}">
                <a16:creationId xmlns:a16="http://schemas.microsoft.com/office/drawing/2014/main" id="{94004149-331B-8734-DD51-7DDD74DE1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33374"/>
            <a:ext cx="6941128" cy="12241620"/>
          </a:xfrm>
          <a:prstGeom prst="rect">
            <a:avLst/>
          </a:prstGeom>
        </p:spPr>
      </p:pic>
      <p:sp>
        <p:nvSpPr>
          <p:cNvPr id="68" name="TextBox 75">
            <a:extLst>
              <a:ext uri="{FF2B5EF4-FFF2-40B4-BE49-F238E27FC236}">
                <a16:creationId xmlns:a16="http://schemas.microsoft.com/office/drawing/2014/main" id="{1AC1FD78-FB6E-28C7-F962-F0FC02DCBABD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Prototype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Marcador de número de diapositiva 30">
            <a:extLst>
              <a:ext uri="{FF2B5EF4-FFF2-40B4-BE49-F238E27FC236}">
                <a16:creationId xmlns:a16="http://schemas.microsoft.com/office/drawing/2014/main" id="{61587011-92D2-FBF3-59FA-16F65BDF58F4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25</a:t>
            </a:r>
          </a:p>
        </p:txBody>
      </p:sp>
      <p:pic>
        <p:nvPicPr>
          <p:cNvPr id="6" name="Imagen 5" descr="Imagen que contiene guantes, ropa&#10;&#10;Descripción generada automáticamente">
            <a:extLst>
              <a:ext uri="{FF2B5EF4-FFF2-40B4-BE49-F238E27FC236}">
                <a16:creationId xmlns:a16="http://schemas.microsoft.com/office/drawing/2014/main" id="{FA2514DD-75E2-CE19-64E7-5EC0A2258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9" y="1152775"/>
            <a:ext cx="3673929" cy="4898572"/>
          </a:xfrm>
          <a:prstGeom prst="rect">
            <a:avLst/>
          </a:prstGeom>
        </p:spPr>
      </p:pic>
      <p:pic>
        <p:nvPicPr>
          <p:cNvPr id="9" name="Imagen 8" descr="Texto&#10;&#10;Descripción generada automáticamente con confianza baja">
            <a:extLst>
              <a:ext uri="{FF2B5EF4-FFF2-40B4-BE49-F238E27FC236}">
                <a16:creationId xmlns:a16="http://schemas.microsoft.com/office/drawing/2014/main" id="{D569F526-F9D9-5494-7E74-06F412AD9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41" y="1152775"/>
            <a:ext cx="3673929" cy="48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46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 with low confidence">
            <a:extLst>
              <a:ext uri="{FF2B5EF4-FFF2-40B4-BE49-F238E27FC236}">
                <a16:creationId xmlns:a16="http://schemas.microsoft.com/office/drawing/2014/main" id="{94004149-331B-8734-DD51-7DDD74DE1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33374"/>
            <a:ext cx="6941128" cy="12241620"/>
          </a:xfrm>
          <a:prstGeom prst="rect">
            <a:avLst/>
          </a:prstGeom>
        </p:spPr>
      </p:pic>
      <p:sp>
        <p:nvSpPr>
          <p:cNvPr id="68" name="TextBox 75">
            <a:extLst>
              <a:ext uri="{FF2B5EF4-FFF2-40B4-BE49-F238E27FC236}">
                <a16:creationId xmlns:a16="http://schemas.microsoft.com/office/drawing/2014/main" id="{1AC1FD78-FB6E-28C7-F962-F0FC02DCBABD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 err="1">
                <a:solidFill>
                  <a:schemeClr val="bg1"/>
                </a:solidFill>
                <a:cs typeface="Arial" pitchFamily="34" charset="0"/>
              </a:rPr>
              <a:t>Operations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Marcador de número de diapositiva 30">
            <a:extLst>
              <a:ext uri="{FF2B5EF4-FFF2-40B4-BE49-F238E27FC236}">
                <a16:creationId xmlns:a16="http://schemas.microsoft.com/office/drawing/2014/main" id="{61587011-92D2-FBF3-59FA-16F65BDF58F4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25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DBD117A-B7AC-4851-8FDE-40061CBD04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2919019"/>
              </p:ext>
            </p:extLst>
          </p:nvPr>
        </p:nvGraphicFramePr>
        <p:xfrm>
          <a:off x="5242242" y="2623186"/>
          <a:ext cx="6577057" cy="3075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727096-176A-1800-EC88-E6E5B1B2E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89" y="2017119"/>
            <a:ext cx="4600353" cy="39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 with low confidence">
            <a:extLst>
              <a:ext uri="{FF2B5EF4-FFF2-40B4-BE49-F238E27FC236}">
                <a16:creationId xmlns:a16="http://schemas.microsoft.com/office/drawing/2014/main" id="{94004149-331B-8734-DD51-7DDD74DE1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42896"/>
          <a:stretch/>
        </p:blipFill>
        <p:spPr>
          <a:xfrm rot="5400000">
            <a:off x="2600626" y="-2733374"/>
            <a:ext cx="6941128" cy="12241620"/>
          </a:xfrm>
          <a:prstGeom prst="rect">
            <a:avLst/>
          </a:prstGeom>
        </p:spPr>
      </p:pic>
      <p:sp>
        <p:nvSpPr>
          <p:cNvPr id="68" name="TextBox 75">
            <a:extLst>
              <a:ext uri="{FF2B5EF4-FFF2-40B4-BE49-F238E27FC236}">
                <a16:creationId xmlns:a16="http://schemas.microsoft.com/office/drawing/2014/main" id="{1AC1FD78-FB6E-28C7-F962-F0FC02DCBABD}"/>
              </a:ext>
            </a:extLst>
          </p:cNvPr>
          <p:cNvSpPr txBox="1"/>
          <p:nvPr/>
        </p:nvSpPr>
        <p:spPr>
          <a:xfrm>
            <a:off x="907143" y="193066"/>
            <a:ext cx="10559144" cy="707886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PE" altLang="ko-KR" sz="4000" b="1" dirty="0">
                <a:solidFill>
                  <a:schemeClr val="bg1"/>
                </a:solidFill>
                <a:cs typeface="Arial" pitchFamily="34" charset="0"/>
              </a:rPr>
              <a:t>Excel File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Marcador de número de diapositiva 30">
            <a:extLst>
              <a:ext uri="{FF2B5EF4-FFF2-40B4-BE49-F238E27FC236}">
                <a16:creationId xmlns:a16="http://schemas.microsoft.com/office/drawing/2014/main" id="{61587011-92D2-FBF3-59FA-16F65BDF58F4}"/>
              </a:ext>
            </a:extLst>
          </p:cNvPr>
          <p:cNvSpPr txBox="1">
            <a:spLocks/>
          </p:cNvSpPr>
          <p:nvPr/>
        </p:nvSpPr>
        <p:spPr>
          <a:xfrm>
            <a:off x="11300495" y="64146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041CE-5CD2-200E-E27C-6024D70194F8}"/>
              </a:ext>
            </a:extLst>
          </p:cNvPr>
          <p:cNvSpPr txBox="1"/>
          <p:nvPr/>
        </p:nvSpPr>
        <p:spPr>
          <a:xfrm>
            <a:off x="3094075" y="3063304"/>
            <a:ext cx="6464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https://drive.google.com/drive/folders/12DKiZjZOwDae4th-QG75S7wk6SkPqpMR?usp=sharing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4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D27B26-1471-E0CB-759E-83E237D6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0BFA0E-D3DE-CA4A-8BF1-A549D5C3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85" y="1059020"/>
            <a:ext cx="3230997" cy="3291379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771D89-7A88-936F-D70F-E48384507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32" y="3400153"/>
            <a:ext cx="3496038" cy="3350558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F88A59-D1FA-BB70-532D-C7355702B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733" y="3519219"/>
            <a:ext cx="3492500" cy="3288049"/>
          </a:xfrm>
          <a:prstGeom prst="ellipse">
            <a:avLst/>
          </a:prstGeom>
        </p:spPr>
      </p:pic>
      <p:pic>
        <p:nvPicPr>
          <p:cNvPr id="10" name="Picture 9" descr="Logo">
            <a:extLst>
              <a:ext uri="{FF2B5EF4-FFF2-40B4-BE49-F238E27FC236}">
                <a16:creationId xmlns:a16="http://schemas.microsoft.com/office/drawing/2014/main" id="{36EB9D97-B711-1185-D6B2-EBB190103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5" y="1059019"/>
            <a:ext cx="2410131" cy="12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10D87877-2A4B-7255-49E5-4C9F856FE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A19FA3-B807-8AB2-C021-A03E928B28FF}"/>
              </a:ext>
            </a:extLst>
          </p:cNvPr>
          <p:cNvSpPr txBox="1"/>
          <p:nvPr/>
        </p:nvSpPr>
        <p:spPr>
          <a:xfrm>
            <a:off x="535035" y="1985574"/>
            <a:ext cx="1237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Open sanz extra"/>
              </a:rPr>
              <a:t>Problem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6D29A-568D-5D8C-F036-C0554CBB631D}"/>
              </a:ext>
            </a:extLst>
          </p:cNvPr>
          <p:cNvSpPr txBox="1"/>
          <p:nvPr/>
        </p:nvSpPr>
        <p:spPr>
          <a:xfrm>
            <a:off x="2523851" y="4203975"/>
            <a:ext cx="1273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Open sanz extra"/>
              </a:rPr>
              <a:t>Use of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8F49A-BEAA-BA5F-4C08-3711559FAE59}"/>
              </a:ext>
            </a:extLst>
          </p:cNvPr>
          <p:cNvSpPr txBox="1"/>
          <p:nvPr/>
        </p:nvSpPr>
        <p:spPr>
          <a:xfrm>
            <a:off x="370629" y="4203975"/>
            <a:ext cx="1629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Open sanz extra"/>
              </a:rPr>
              <a:t>Repurchase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DBE22C-91E3-DE1E-5FA2-6DB0BE5D016B}"/>
              </a:ext>
            </a:extLst>
          </p:cNvPr>
          <p:cNvSpPr txBox="1"/>
          <p:nvPr/>
        </p:nvSpPr>
        <p:spPr>
          <a:xfrm>
            <a:off x="3821812" y="4050485"/>
            <a:ext cx="196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Open sanz extra"/>
              </a:rPr>
              <a:t>Purchase </a:t>
            </a:r>
          </a:p>
          <a:p>
            <a:pPr algn="ctr"/>
            <a:r>
              <a:rPr lang="en-US" sz="1400" b="1" dirty="0">
                <a:latin typeface="Open sanz extra"/>
              </a:rPr>
              <a:t>decision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9DD3A6-CD61-7117-CCCE-67EAF446D07D}"/>
              </a:ext>
            </a:extLst>
          </p:cNvPr>
          <p:cNvSpPr txBox="1"/>
          <p:nvPr/>
        </p:nvSpPr>
        <p:spPr>
          <a:xfrm>
            <a:off x="4068509" y="1970515"/>
            <a:ext cx="169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Open sanz extra"/>
              </a:rPr>
              <a:t>Evaluation of Alternatives</a:t>
            </a:r>
          </a:p>
        </p:txBody>
      </p:sp>
      <p:pic>
        <p:nvPicPr>
          <p:cNvPr id="13" name="Graphic 54" descr="Badge 6 with solid fill">
            <a:extLst>
              <a:ext uri="{FF2B5EF4-FFF2-40B4-BE49-F238E27FC236}">
                <a16:creationId xmlns:a16="http://schemas.microsoft.com/office/drawing/2014/main" id="{F96B492E-D03D-278D-8B20-236601371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470" y="3997594"/>
            <a:ext cx="514158" cy="514158"/>
          </a:xfrm>
          <a:prstGeom prst="rect">
            <a:avLst/>
          </a:prstGeom>
        </p:spPr>
      </p:pic>
      <p:pic>
        <p:nvPicPr>
          <p:cNvPr id="14" name="Graphic 54" descr="Badge with solid fill">
            <a:extLst>
              <a:ext uri="{FF2B5EF4-FFF2-40B4-BE49-F238E27FC236}">
                <a16:creationId xmlns:a16="http://schemas.microsoft.com/office/drawing/2014/main" id="{64DD9CE6-CC3A-82C2-A802-6E95187122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4704" y="1986036"/>
            <a:ext cx="514158" cy="514158"/>
          </a:xfrm>
          <a:prstGeom prst="rect">
            <a:avLst/>
          </a:prstGeom>
        </p:spPr>
      </p:pic>
      <p:pic>
        <p:nvPicPr>
          <p:cNvPr id="15" name="Graphic 54" descr="Badge 3 with solid fill">
            <a:extLst>
              <a:ext uri="{FF2B5EF4-FFF2-40B4-BE49-F238E27FC236}">
                <a16:creationId xmlns:a16="http://schemas.microsoft.com/office/drawing/2014/main" id="{FE6AC3DD-B964-26DE-4380-4E48C39C53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323" y="2003692"/>
            <a:ext cx="514158" cy="514158"/>
          </a:xfrm>
          <a:prstGeom prst="rect">
            <a:avLst/>
          </a:prstGeom>
        </p:spPr>
      </p:pic>
      <p:pic>
        <p:nvPicPr>
          <p:cNvPr id="16" name="Graphic 54" descr="Badge 4 with solid fill">
            <a:extLst>
              <a:ext uri="{FF2B5EF4-FFF2-40B4-BE49-F238E27FC236}">
                <a16:creationId xmlns:a16="http://schemas.microsoft.com/office/drawing/2014/main" id="{D7314AD8-3BB7-59FF-2F83-EE16E68D8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21226" y="3997594"/>
            <a:ext cx="514158" cy="514158"/>
          </a:xfrm>
          <a:prstGeom prst="rect">
            <a:avLst/>
          </a:prstGeom>
        </p:spPr>
      </p:pic>
      <p:pic>
        <p:nvPicPr>
          <p:cNvPr id="17" name="Graphic 54" descr="Badge 1 with solid fill">
            <a:extLst>
              <a:ext uri="{FF2B5EF4-FFF2-40B4-BE49-F238E27FC236}">
                <a16:creationId xmlns:a16="http://schemas.microsoft.com/office/drawing/2014/main" id="{459C774D-9176-E97A-22E0-30BC1DA3B0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470" y="1950300"/>
            <a:ext cx="514158" cy="514158"/>
          </a:xfrm>
          <a:prstGeom prst="rect">
            <a:avLst/>
          </a:prstGeom>
        </p:spPr>
      </p:pic>
      <p:pic>
        <p:nvPicPr>
          <p:cNvPr id="18" name="Graphic 54" descr="Badge 5 with solid fill">
            <a:extLst>
              <a:ext uri="{FF2B5EF4-FFF2-40B4-BE49-F238E27FC236}">
                <a16:creationId xmlns:a16="http://schemas.microsoft.com/office/drawing/2014/main" id="{1C1CF5C4-4F89-3AA4-AAB8-36A2EC164F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29782" y="4033213"/>
            <a:ext cx="478539" cy="4785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4D3930-F19F-0B61-FA50-EFA738B28F32}"/>
              </a:ext>
            </a:extLst>
          </p:cNvPr>
          <p:cNvSpPr txBox="1"/>
          <p:nvPr/>
        </p:nvSpPr>
        <p:spPr>
          <a:xfrm>
            <a:off x="2397103" y="1959342"/>
            <a:ext cx="120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Open sanz extra"/>
              </a:rPr>
              <a:t>Information Search</a:t>
            </a:r>
          </a:p>
        </p:txBody>
      </p:sp>
      <p:pic>
        <p:nvPicPr>
          <p:cNvPr id="22" name="Picture 10" descr="Fork in rural forest road">
            <a:extLst>
              <a:ext uri="{FF2B5EF4-FFF2-40B4-BE49-F238E27FC236}">
                <a16:creationId xmlns:a16="http://schemas.microsoft.com/office/drawing/2014/main" id="{50BD1C90-136B-CDAD-366D-EAACBC0285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349" y="2579225"/>
            <a:ext cx="1590141" cy="1219956"/>
          </a:xfrm>
          <a:prstGeom prst="rect">
            <a:avLst/>
          </a:prstGeom>
        </p:spPr>
      </p:pic>
      <p:pic>
        <p:nvPicPr>
          <p:cNvPr id="24" name="Graphic 2" descr="Arrow circle with solid fill">
            <a:extLst>
              <a:ext uri="{FF2B5EF4-FFF2-40B4-BE49-F238E27FC236}">
                <a16:creationId xmlns:a16="http://schemas.microsoft.com/office/drawing/2014/main" id="{A3CBAEDA-82D2-3D73-B3DD-68B0925C81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4104" y="4403114"/>
            <a:ext cx="1461345" cy="14613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70FAC2-4D0D-E534-6C65-9B464FC896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2317" y="4579993"/>
            <a:ext cx="1599324" cy="1228071"/>
          </a:xfrm>
          <a:prstGeom prst="rect">
            <a:avLst/>
          </a:prstGeom>
        </p:spPr>
      </p:pic>
      <p:pic>
        <p:nvPicPr>
          <p:cNvPr id="26" name="Graphic 17" descr="Star with solid fill">
            <a:extLst>
              <a:ext uri="{FF2B5EF4-FFF2-40B4-BE49-F238E27FC236}">
                <a16:creationId xmlns:a16="http://schemas.microsoft.com/office/drawing/2014/main" id="{ED26F920-74CB-F03A-0F82-83E5B23484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632740">
            <a:off x="3841604" y="3927858"/>
            <a:ext cx="346579" cy="346579"/>
          </a:xfrm>
          <a:prstGeom prst="rect">
            <a:avLst/>
          </a:prstGeom>
        </p:spPr>
      </p:pic>
      <p:pic>
        <p:nvPicPr>
          <p:cNvPr id="27" name="Graphic 17" descr="Star with solid fill">
            <a:extLst>
              <a:ext uri="{FF2B5EF4-FFF2-40B4-BE49-F238E27FC236}">
                <a16:creationId xmlns:a16="http://schemas.microsoft.com/office/drawing/2014/main" id="{F0B6F7D3-2979-7789-1BAF-3282FFE667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632740">
            <a:off x="3847908" y="1842460"/>
            <a:ext cx="346579" cy="346579"/>
          </a:xfrm>
          <a:prstGeom prst="rect">
            <a:avLst/>
          </a:prstGeom>
        </p:spPr>
      </p:pic>
      <p:pic>
        <p:nvPicPr>
          <p:cNvPr id="28" name="Graphic 17" descr="Star with solid fill">
            <a:extLst>
              <a:ext uri="{FF2B5EF4-FFF2-40B4-BE49-F238E27FC236}">
                <a16:creationId xmlns:a16="http://schemas.microsoft.com/office/drawing/2014/main" id="{6B8AD54B-B318-CB80-814B-F6C5221CD7F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632740">
            <a:off x="2022809" y="1802533"/>
            <a:ext cx="346579" cy="346579"/>
          </a:xfrm>
          <a:prstGeom prst="rect">
            <a:avLst/>
          </a:prstGeom>
        </p:spPr>
      </p:pic>
      <p:pic>
        <p:nvPicPr>
          <p:cNvPr id="29" name="Graphic 17" descr="Star with solid fill">
            <a:extLst>
              <a:ext uri="{FF2B5EF4-FFF2-40B4-BE49-F238E27FC236}">
                <a16:creationId xmlns:a16="http://schemas.microsoft.com/office/drawing/2014/main" id="{3A94C7F8-9F65-C9AC-EA9D-EFC235CDBE2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632740">
            <a:off x="139658" y="1762503"/>
            <a:ext cx="346579" cy="346579"/>
          </a:xfrm>
          <a:prstGeom prst="rect">
            <a:avLst/>
          </a:prstGeom>
        </p:spPr>
      </p:pic>
      <p:pic>
        <p:nvPicPr>
          <p:cNvPr id="2050" name="Picture 2" descr="Consumer Behavior and Purchase Decisions - MyVenturePad.com">
            <a:extLst>
              <a:ext uri="{FF2B5EF4-FFF2-40B4-BE49-F238E27FC236}">
                <a16:creationId xmlns:a16="http://schemas.microsoft.com/office/drawing/2014/main" id="{C2FAE5A8-4FB7-5BA4-2E5F-BB50BF55E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26" b="9512"/>
          <a:stretch/>
        </p:blipFill>
        <p:spPr bwMode="auto">
          <a:xfrm>
            <a:off x="3898065" y="4619707"/>
            <a:ext cx="1573469" cy="12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Clean Matte Cabinets According to TikToker Vanessa Amaro | Kitchn">
            <a:extLst>
              <a:ext uri="{FF2B5EF4-FFF2-40B4-BE49-F238E27FC236}">
                <a16:creationId xmlns:a16="http://schemas.microsoft.com/office/drawing/2014/main" id="{C5DF088B-A0D2-AD35-69D8-9CA8FC148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547"/>
          <a:stretch/>
        </p:blipFill>
        <p:spPr bwMode="auto">
          <a:xfrm>
            <a:off x="173221" y="2577962"/>
            <a:ext cx="1615162" cy="12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mart Tips on How to Select a Product for Business in 2022 -  emilyandblair.com">
            <a:extLst>
              <a:ext uri="{FF2B5EF4-FFF2-40B4-BE49-F238E27FC236}">
                <a16:creationId xmlns:a16="http://schemas.microsoft.com/office/drawing/2014/main" id="{975AC616-731A-B958-559B-B2E4FCE5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56" y="2574184"/>
            <a:ext cx="1643702" cy="12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logo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8C446A8F-15A5-AF7A-28AD-6C272A273D9E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6" t="34947" r="40854" b="34229"/>
          <a:stretch/>
        </p:blipFill>
        <p:spPr>
          <a:xfrm>
            <a:off x="6446116" y="1543382"/>
            <a:ext cx="3991482" cy="3431251"/>
          </a:xfrm>
          <a:prstGeom prst="rect">
            <a:avLst/>
          </a:prstGeom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D1BBA24-B82B-9295-4A99-6740C7838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339850"/>
              </p:ext>
            </p:extLst>
          </p:nvPr>
        </p:nvGraphicFramePr>
        <p:xfrm>
          <a:off x="6180816" y="5036536"/>
          <a:ext cx="4494258" cy="13961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730">
                  <a:extLst>
                    <a:ext uri="{9D8B030D-6E8A-4147-A177-3AD203B41FA5}">
                      <a16:colId xmlns:a16="http://schemas.microsoft.com/office/drawing/2014/main" val="1914362614"/>
                    </a:ext>
                  </a:extLst>
                </a:gridCol>
                <a:gridCol w="561318">
                  <a:extLst>
                    <a:ext uri="{9D8B030D-6E8A-4147-A177-3AD203B41FA5}">
                      <a16:colId xmlns:a16="http://schemas.microsoft.com/office/drawing/2014/main" val="1676445237"/>
                    </a:ext>
                  </a:extLst>
                </a:gridCol>
                <a:gridCol w="735496">
                  <a:extLst>
                    <a:ext uri="{9D8B030D-6E8A-4147-A177-3AD203B41FA5}">
                      <a16:colId xmlns:a16="http://schemas.microsoft.com/office/drawing/2014/main" val="4237469172"/>
                    </a:ext>
                  </a:extLst>
                </a:gridCol>
                <a:gridCol w="603636">
                  <a:extLst>
                    <a:ext uri="{9D8B030D-6E8A-4147-A177-3AD203B41FA5}">
                      <a16:colId xmlns:a16="http://schemas.microsoft.com/office/drawing/2014/main" val="3887806485"/>
                    </a:ext>
                  </a:extLst>
                </a:gridCol>
                <a:gridCol w="751826">
                  <a:extLst>
                    <a:ext uri="{9D8B030D-6E8A-4147-A177-3AD203B41FA5}">
                      <a16:colId xmlns:a16="http://schemas.microsoft.com/office/drawing/2014/main" val="1975492253"/>
                    </a:ext>
                  </a:extLst>
                </a:gridCol>
                <a:gridCol w="759252">
                  <a:extLst>
                    <a:ext uri="{9D8B030D-6E8A-4147-A177-3AD203B41FA5}">
                      <a16:colId xmlns:a16="http://schemas.microsoft.com/office/drawing/2014/main" val="2936663818"/>
                    </a:ext>
                  </a:extLst>
                </a:gridCol>
              </a:tblGrid>
              <a:tr h="32731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In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z extra"/>
                        </a:rPr>
                        <a:t>(Millions $)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Open sanz extra"/>
                        </a:rPr>
                        <a:t>2023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Open sanz extra"/>
                        </a:rPr>
                        <a:t>2024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Open sanz extra"/>
                        </a:rPr>
                        <a:t>2025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Open sanz extra"/>
                        </a:rPr>
                        <a:t>2026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Open sanz extra"/>
                        </a:rPr>
                        <a:t>2027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994698"/>
                  </a:ext>
                </a:extLst>
              </a:tr>
              <a:tr h="4142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Open sanz extra"/>
                        </a:rPr>
                        <a:t>Tot Market</a:t>
                      </a:r>
                      <a:endParaRPr lang="en-US" sz="1400" b="1" u="none" strike="noStrike" dirty="0"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5</a:t>
                      </a:r>
                      <a:r>
                        <a:rPr lang="en-US" sz="1400" u="none" strike="noStrike" dirty="0">
                          <a:effectLst/>
                          <a:latin typeface="Open sanz extra"/>
                        </a:rPr>
                        <a:t>,</a:t>
                      </a:r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580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5</a:t>
                      </a:r>
                      <a:r>
                        <a:rPr lang="en-US" sz="1400" u="none" strike="noStrike" dirty="0">
                          <a:effectLst/>
                          <a:latin typeface="Open sanz extra"/>
                        </a:rPr>
                        <a:t>,</a:t>
                      </a:r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943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6</a:t>
                      </a:r>
                      <a:r>
                        <a:rPr lang="en-US" sz="1400" u="none" strike="noStrike" dirty="0">
                          <a:effectLst/>
                          <a:latin typeface="Open sanz extra"/>
                        </a:rPr>
                        <a:t>,</a:t>
                      </a:r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329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6</a:t>
                      </a:r>
                      <a:r>
                        <a:rPr lang="en-US" sz="1400" u="none" strike="noStrike" dirty="0">
                          <a:effectLst/>
                          <a:latin typeface="Open sanz extra"/>
                        </a:rPr>
                        <a:t>,</a:t>
                      </a:r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740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7</a:t>
                      </a:r>
                      <a:r>
                        <a:rPr lang="en-US" sz="1400" u="none" strike="noStrike" dirty="0">
                          <a:effectLst/>
                          <a:latin typeface="Open sanz extra"/>
                        </a:rPr>
                        <a:t>,</a:t>
                      </a:r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178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48435396"/>
                  </a:ext>
                </a:extLst>
              </a:tr>
              <a:tr h="3273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Open sanz extra"/>
                        </a:rPr>
                        <a:t>Revenue</a:t>
                      </a:r>
                      <a:endParaRPr lang="en-US" sz="1400" b="1" u="none" strike="noStrike" dirty="0"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0.41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52.5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78.7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105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131.2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5581538"/>
                  </a:ext>
                </a:extLst>
              </a:tr>
              <a:tr h="3273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Open sanz extra"/>
                        </a:rPr>
                        <a:t>Market share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0.01%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0.9%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1.2%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1.6%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Open sanz extra"/>
                        </a:rPr>
                        <a:t>1.8%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z extr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1486568"/>
                  </a:ext>
                </a:extLst>
              </a:tr>
            </a:tbl>
          </a:graphicData>
        </a:graphic>
      </p:graphicFrame>
      <p:sp>
        <p:nvSpPr>
          <p:cNvPr id="38" name="Arrow: Right 37">
            <a:extLst>
              <a:ext uri="{FF2B5EF4-FFF2-40B4-BE49-F238E27FC236}">
                <a16:creationId xmlns:a16="http://schemas.microsoft.com/office/drawing/2014/main" id="{CF0E1179-E2F1-88B5-5A80-9CD8BE746F11}"/>
              </a:ext>
            </a:extLst>
          </p:cNvPr>
          <p:cNvSpPr/>
          <p:nvPr/>
        </p:nvSpPr>
        <p:spPr>
          <a:xfrm>
            <a:off x="1795283" y="3031354"/>
            <a:ext cx="233072" cy="3931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000">
              <a:latin typeface="Open sanz extra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C6DCAA-0A63-DA3D-AC19-D05E53DB02B7}"/>
              </a:ext>
            </a:extLst>
          </p:cNvPr>
          <p:cNvSpPr/>
          <p:nvPr/>
        </p:nvSpPr>
        <p:spPr>
          <a:xfrm>
            <a:off x="3661640" y="3031354"/>
            <a:ext cx="233072" cy="3931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000">
              <a:latin typeface="Open sanz extra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3738E3A-526A-0B58-1611-64FB6DC3091D}"/>
              </a:ext>
            </a:extLst>
          </p:cNvPr>
          <p:cNvSpPr/>
          <p:nvPr/>
        </p:nvSpPr>
        <p:spPr>
          <a:xfrm rot="10800000">
            <a:off x="1825893" y="5012311"/>
            <a:ext cx="233072" cy="3931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000">
              <a:latin typeface="Open sanz extra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1D7C0AA-52B3-84FD-FD45-347C97F4261B}"/>
              </a:ext>
            </a:extLst>
          </p:cNvPr>
          <p:cNvSpPr/>
          <p:nvPr/>
        </p:nvSpPr>
        <p:spPr>
          <a:xfrm rot="10800000">
            <a:off x="3635061" y="5062994"/>
            <a:ext cx="233072" cy="3931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000">
              <a:latin typeface="Open sanz extra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E94C6C0-11E3-95BA-1746-9E43E160BFFA}"/>
              </a:ext>
            </a:extLst>
          </p:cNvPr>
          <p:cNvSpPr/>
          <p:nvPr/>
        </p:nvSpPr>
        <p:spPr>
          <a:xfrm rot="5400000">
            <a:off x="4638734" y="3722299"/>
            <a:ext cx="233072" cy="3931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000">
              <a:latin typeface="Open sanz extra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B0D8AB-79C1-5581-E929-96510BCC6F3E}"/>
              </a:ext>
            </a:extLst>
          </p:cNvPr>
          <p:cNvCxnSpPr>
            <a:cxnSpLocks/>
          </p:cNvCxnSpPr>
          <p:nvPr/>
        </p:nvCxnSpPr>
        <p:spPr>
          <a:xfrm>
            <a:off x="5919831" y="0"/>
            <a:ext cx="0" cy="6858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6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: Rounded Corners 2048">
            <a:extLst>
              <a:ext uri="{FF2B5EF4-FFF2-40B4-BE49-F238E27FC236}">
                <a16:creationId xmlns:a16="http://schemas.microsoft.com/office/drawing/2014/main" id="{701A143C-0E8D-7C51-9FD3-21BE5DF87257}"/>
              </a:ext>
            </a:extLst>
          </p:cNvPr>
          <p:cNvSpPr/>
          <p:nvPr/>
        </p:nvSpPr>
        <p:spPr>
          <a:xfrm>
            <a:off x="2960094" y="2480756"/>
            <a:ext cx="1821631" cy="4841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b="0" i="0" dirty="0">
              <a:solidFill>
                <a:schemeClr val="bg1"/>
              </a:solidFill>
              <a:latin typeface="Open sanz extra"/>
            </a:endParaRPr>
          </a:p>
        </p:txBody>
      </p:sp>
      <p:pic>
        <p:nvPicPr>
          <p:cNvPr id="58" name="Picture 57" descr="A picture containing logo&#10;&#10;Description automatically generated">
            <a:extLst>
              <a:ext uri="{FF2B5EF4-FFF2-40B4-BE49-F238E27FC236}">
                <a16:creationId xmlns:a16="http://schemas.microsoft.com/office/drawing/2014/main" id="{68944ED2-DBE2-CB95-E1A8-8380CDFDA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87FACD6-1930-2816-3311-F2DD7B76837D}"/>
              </a:ext>
            </a:extLst>
          </p:cNvPr>
          <p:cNvSpPr txBox="1"/>
          <p:nvPr/>
        </p:nvSpPr>
        <p:spPr>
          <a:xfrm>
            <a:off x="1976940" y="1123255"/>
            <a:ext cx="7867895" cy="1246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>
                <a:solidFill>
                  <a:srgbClr val="5C8F26"/>
                </a:solidFill>
                <a:effectLst/>
                <a:latin typeface="Open sanz extra"/>
                <a:ea typeface="Arial" panose="020B0604020202020204" pitchFamily="34" charset="0"/>
              </a:rPr>
              <a:t>For </a:t>
            </a:r>
            <a:r>
              <a:rPr lang="en-US" sz="1500" b="1" i="1" u="sng" dirty="0">
                <a:solidFill>
                  <a:srgbClr val="5C8F26"/>
                </a:solidFill>
                <a:effectLst/>
                <a:latin typeface="Open sanz extra"/>
                <a:ea typeface="Arial" panose="020B0604020202020204" pitchFamily="34" charset="0"/>
              </a:rPr>
              <a:t>professionals with families</a:t>
            </a:r>
            <a:r>
              <a:rPr lang="en-US" sz="1500" b="1" i="1" dirty="0">
                <a:solidFill>
                  <a:srgbClr val="5C8F26"/>
                </a:solidFill>
                <a:effectLst/>
                <a:latin typeface="Open sanz extra"/>
                <a:ea typeface="Arial" panose="020B0604020202020204" pitchFamily="34" charset="0"/>
              </a:rPr>
              <a:t>, who have little time for cleaning</a:t>
            </a:r>
            <a:endParaRPr lang="en-US" sz="1500" b="1" i="1" dirty="0">
              <a:solidFill>
                <a:srgbClr val="5FD4FF"/>
              </a:solidFill>
              <a:latin typeface="Open sanz extra"/>
              <a:ea typeface="Arial" panose="020B0604020202020204" pitchFamily="34" charset="0"/>
            </a:endParaRPr>
          </a:p>
          <a:p>
            <a:pPr algn="ctr"/>
            <a:r>
              <a:rPr lang="en-US" sz="1500" b="1" i="1" dirty="0">
                <a:solidFill>
                  <a:srgbClr val="002060"/>
                </a:solidFill>
                <a:effectLst/>
                <a:latin typeface="Open sanz extra"/>
                <a:ea typeface="Arial" panose="020B0604020202020204" pitchFamily="34" charset="0"/>
              </a:rPr>
              <a:t>The</a:t>
            </a:r>
            <a:r>
              <a:rPr lang="en-US" sz="1500" b="1" i="1" dirty="0">
                <a:solidFill>
                  <a:srgbClr val="5FD4FF"/>
                </a:solidFill>
                <a:effectLst/>
                <a:latin typeface="Open sanz extra"/>
                <a:ea typeface="Arial" panose="020B0604020202020204" pitchFamily="34" charset="0"/>
              </a:rPr>
              <a:t> </a:t>
            </a:r>
            <a:r>
              <a:rPr lang="en-US" sz="1500" b="1" i="1" dirty="0" err="1">
                <a:effectLst/>
                <a:latin typeface="Open sanz extra"/>
                <a:ea typeface="Arial" panose="020B0604020202020204" pitchFamily="34" charset="0"/>
              </a:rPr>
              <a:t>SwiffGlove</a:t>
            </a:r>
            <a:r>
              <a:rPr lang="en-US" sz="1500" b="1" i="1" dirty="0">
                <a:solidFill>
                  <a:srgbClr val="5FD4FF"/>
                </a:solidFill>
                <a:effectLst/>
                <a:latin typeface="Open sanz extra"/>
                <a:ea typeface="Arial" panose="020B0604020202020204" pitchFamily="34" charset="0"/>
              </a:rPr>
              <a:t> </a:t>
            </a:r>
            <a:r>
              <a:rPr lang="en-US" sz="1500" b="1" i="1" dirty="0">
                <a:solidFill>
                  <a:srgbClr val="002060"/>
                </a:solidFill>
                <a:effectLst/>
                <a:latin typeface="Open sanz extra"/>
                <a:ea typeface="Arial" panose="020B0604020202020204" pitchFamily="34" charset="0"/>
              </a:rPr>
              <a:t>is a solution</a:t>
            </a:r>
            <a:r>
              <a:rPr lang="en-US" sz="1500" b="1" i="1" dirty="0">
                <a:solidFill>
                  <a:srgbClr val="5FD4FF"/>
                </a:solidFill>
                <a:effectLst/>
                <a:latin typeface="Open sanz extra"/>
                <a:ea typeface="Arial" panose="020B0604020202020204" pitchFamily="34" charset="0"/>
              </a:rPr>
              <a:t> </a:t>
            </a:r>
            <a:r>
              <a:rPr lang="en-US" sz="1500" b="1" i="1" dirty="0">
                <a:solidFill>
                  <a:srgbClr val="002060"/>
                </a:solidFill>
                <a:latin typeface="Open sanz extra"/>
                <a:ea typeface="Arial" panose="020B0604020202020204" pitchFamily="34" charset="0"/>
              </a:rPr>
              <a:t>for</a:t>
            </a:r>
            <a:r>
              <a:rPr lang="en-US" sz="1500" b="1" i="1" dirty="0">
                <a:solidFill>
                  <a:srgbClr val="5FD4FF"/>
                </a:solidFill>
                <a:latin typeface="Open sanz extra"/>
                <a:ea typeface="Arial" panose="020B0604020202020204" pitchFamily="34" charset="0"/>
              </a:rPr>
              <a:t> </a:t>
            </a:r>
            <a:r>
              <a:rPr lang="en-US" sz="1500" b="1" i="1" u="sng" dirty="0">
                <a:solidFill>
                  <a:srgbClr val="002060"/>
                </a:solidFill>
                <a:effectLst/>
                <a:latin typeface="Open sanz extra"/>
                <a:ea typeface="Arial" panose="020B0604020202020204" pitchFamily="34" charset="0"/>
              </a:rPr>
              <a:t>cleaning oddly shaped </a:t>
            </a:r>
            <a:r>
              <a:rPr lang="en-US" sz="1500" b="1" i="1" dirty="0">
                <a:solidFill>
                  <a:srgbClr val="002060"/>
                </a:solidFill>
                <a:effectLst/>
                <a:latin typeface="Open sanz extra"/>
                <a:ea typeface="Arial" panose="020B0604020202020204" pitchFamily="34" charset="0"/>
              </a:rPr>
              <a:t>surfaces</a:t>
            </a:r>
            <a:r>
              <a:rPr lang="en-US" sz="1500" b="1" i="1" dirty="0">
                <a:solidFill>
                  <a:srgbClr val="5FD4FF"/>
                </a:solidFill>
                <a:effectLst/>
                <a:latin typeface="Open sanz extra"/>
                <a:ea typeface="Arial" panose="020B0604020202020204" pitchFamily="34" charset="0"/>
              </a:rPr>
              <a:t> </a:t>
            </a:r>
            <a:r>
              <a:rPr lang="en-US" sz="1500" b="1" i="1" dirty="0">
                <a:solidFill>
                  <a:srgbClr val="002060"/>
                </a:solidFill>
                <a:latin typeface="Open sanz extra"/>
                <a:ea typeface="Arial" panose="020B0604020202020204" pitchFamily="34" charset="0"/>
              </a:rPr>
              <a:t>such as kitchen cabinets, it is </a:t>
            </a:r>
            <a:r>
              <a:rPr lang="en-US" sz="1500" b="1" i="1" u="sng" dirty="0">
                <a:solidFill>
                  <a:srgbClr val="002060"/>
                </a:solidFill>
                <a:latin typeface="Open sanz extra"/>
                <a:ea typeface="Arial" panose="020B0604020202020204" pitchFamily="34" charset="0"/>
              </a:rPr>
              <a:t>quick and easy </a:t>
            </a:r>
            <a:r>
              <a:rPr lang="en-US" sz="1500" b="1" i="1" dirty="0">
                <a:solidFill>
                  <a:srgbClr val="002060"/>
                </a:solidFill>
                <a:latin typeface="Open sanz extra"/>
                <a:ea typeface="Arial" panose="020B0604020202020204" pitchFamily="34" charset="0"/>
              </a:rPr>
              <a:t>to use and</a:t>
            </a:r>
            <a:r>
              <a:rPr lang="en-US" sz="1500" b="1" i="1" dirty="0">
                <a:solidFill>
                  <a:srgbClr val="5FD4FF"/>
                </a:solidFill>
                <a:latin typeface="Open sanz extra"/>
                <a:ea typeface="Arial" panose="020B0604020202020204" pitchFamily="34" charset="0"/>
              </a:rPr>
              <a:t> </a:t>
            </a:r>
            <a:r>
              <a:rPr lang="en-US" sz="1500" b="1" i="1" u="sng" dirty="0">
                <a:solidFill>
                  <a:srgbClr val="002060"/>
                </a:solidFill>
                <a:effectLst/>
                <a:latin typeface="Open sanz extra"/>
                <a:ea typeface="Arial" panose="020B0604020202020204" pitchFamily="34" charset="0"/>
              </a:rPr>
              <a:t>protects</a:t>
            </a:r>
            <a:r>
              <a:rPr lang="en-US" sz="1500" b="1" i="1" dirty="0">
                <a:solidFill>
                  <a:srgbClr val="002060"/>
                </a:solidFill>
                <a:effectLst/>
                <a:latin typeface="Open sanz extra"/>
                <a:ea typeface="Arial" panose="020B0604020202020204" pitchFamily="34" charset="0"/>
              </a:rPr>
              <a:t> you from harmful chemicals and bacteria. </a:t>
            </a:r>
            <a:endParaRPr lang="en-US" sz="1500" b="1" i="1" dirty="0">
              <a:solidFill>
                <a:srgbClr val="5FD4FF"/>
              </a:solidFill>
              <a:effectLst/>
              <a:latin typeface="Open sanz extra"/>
              <a:ea typeface="Arial" panose="020B0604020202020204" pitchFamily="34" charset="0"/>
            </a:endParaRPr>
          </a:p>
          <a:p>
            <a:pPr algn="ctr"/>
            <a:r>
              <a:rPr lang="en-US" sz="1500" b="1" i="1" dirty="0">
                <a:solidFill>
                  <a:srgbClr val="5C8F26"/>
                </a:solidFill>
                <a:latin typeface="Open sanz extra"/>
              </a:rPr>
              <a:t>Our glove uses “Stick On” technology to easily </a:t>
            </a:r>
            <a:r>
              <a:rPr lang="en-US" sz="1500" b="1" i="1" u="sng" dirty="0">
                <a:solidFill>
                  <a:srgbClr val="5C8F26"/>
                </a:solidFill>
                <a:latin typeface="Open sanz extra"/>
              </a:rPr>
              <a:t>attach</a:t>
            </a:r>
            <a:r>
              <a:rPr lang="en-US" sz="1500" b="1" i="1" dirty="0">
                <a:solidFill>
                  <a:srgbClr val="5C8F26"/>
                </a:solidFill>
                <a:latin typeface="Open sanz extra"/>
              </a:rPr>
              <a:t> and peel off  the wipes. The </a:t>
            </a:r>
            <a:r>
              <a:rPr lang="en-US" sz="1500" b="1" i="1" u="sng" dirty="0">
                <a:solidFill>
                  <a:srgbClr val="5C8F26"/>
                </a:solidFill>
                <a:latin typeface="Open sanz extra"/>
              </a:rPr>
              <a:t>glove</a:t>
            </a:r>
            <a:r>
              <a:rPr lang="en-US" sz="1500" b="1" i="1" dirty="0">
                <a:solidFill>
                  <a:srgbClr val="5C8F26"/>
                </a:solidFill>
                <a:latin typeface="Open sanz extra"/>
              </a:rPr>
              <a:t> is the barrier protecting your skin and its </a:t>
            </a:r>
            <a:r>
              <a:rPr lang="en-US" sz="1500" b="1" i="1" u="sng" dirty="0">
                <a:solidFill>
                  <a:srgbClr val="5C8F26"/>
                </a:solidFill>
                <a:latin typeface="Open sanz extra"/>
              </a:rPr>
              <a:t>shape</a:t>
            </a:r>
            <a:r>
              <a:rPr lang="en-US" sz="1500" b="1" i="1" dirty="0">
                <a:solidFill>
                  <a:srgbClr val="5C8F26"/>
                </a:solidFill>
                <a:latin typeface="Open sanz extra"/>
              </a:rPr>
              <a:t> promotes intuitive use.</a:t>
            </a:r>
          </a:p>
        </p:txBody>
      </p:sp>
      <p:graphicFrame>
        <p:nvGraphicFramePr>
          <p:cNvPr id="44" name="Table 3">
            <a:extLst>
              <a:ext uri="{FF2B5EF4-FFF2-40B4-BE49-F238E27FC236}">
                <a16:creationId xmlns:a16="http://schemas.microsoft.com/office/drawing/2014/main" id="{A193EC7E-95C5-2A9F-5DE1-3ABA5CD75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33822"/>
              </p:ext>
            </p:extLst>
          </p:nvPr>
        </p:nvGraphicFramePr>
        <p:xfrm>
          <a:off x="1801090" y="2964875"/>
          <a:ext cx="4109798" cy="340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899">
                  <a:extLst>
                    <a:ext uri="{9D8B030D-6E8A-4147-A177-3AD203B41FA5}">
                      <a16:colId xmlns:a16="http://schemas.microsoft.com/office/drawing/2014/main" val="1234970758"/>
                    </a:ext>
                  </a:extLst>
                </a:gridCol>
                <a:gridCol w="2054899">
                  <a:extLst>
                    <a:ext uri="{9D8B030D-6E8A-4147-A177-3AD203B41FA5}">
                      <a16:colId xmlns:a16="http://schemas.microsoft.com/office/drawing/2014/main" val="3330393917"/>
                    </a:ext>
                  </a:extLst>
                </a:gridCol>
              </a:tblGrid>
              <a:tr h="17045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991575"/>
                  </a:ext>
                </a:extLst>
              </a:tr>
              <a:tr h="170450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24664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D6B59848-A212-F54C-3CD8-D43B06837B1D}"/>
              </a:ext>
            </a:extLst>
          </p:cNvPr>
          <p:cNvSpPr txBox="1"/>
          <p:nvPr/>
        </p:nvSpPr>
        <p:spPr>
          <a:xfrm>
            <a:off x="659070" y="4298379"/>
            <a:ext cx="1196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Open sanz extra"/>
              </a:rPr>
              <a:t>Does not  Provide </a:t>
            </a:r>
            <a:r>
              <a:rPr lang="en-US" sz="1400" b="1" dirty="0">
                <a:latin typeface="Open sanz extra"/>
              </a:rPr>
              <a:t>Safety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D130EF-E006-F326-842F-5D34963E2213}"/>
              </a:ext>
            </a:extLst>
          </p:cNvPr>
          <p:cNvSpPr txBox="1"/>
          <p:nvPr/>
        </p:nvSpPr>
        <p:spPr>
          <a:xfrm>
            <a:off x="2613355" y="2457698"/>
            <a:ext cx="260557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accent6"/>
                </a:solidFill>
                <a:latin typeface="Open sanz extra"/>
              </a:rPr>
              <a:t>Cleans</a:t>
            </a:r>
            <a:r>
              <a:rPr lang="en-US" sz="1400" b="1" dirty="0">
                <a:latin typeface="Open sanz extra"/>
              </a:rPr>
              <a:t> </a:t>
            </a:r>
          </a:p>
          <a:p>
            <a:pPr algn="ctr"/>
            <a:r>
              <a:rPr lang="en-US" sz="1400" b="1" dirty="0">
                <a:latin typeface="Open sanz extra"/>
              </a:rPr>
              <a:t>oddly shaped surfaces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B07702-ABD5-FA99-FB1C-E769F80DF0FA}"/>
              </a:ext>
            </a:extLst>
          </p:cNvPr>
          <p:cNvSpPr txBox="1"/>
          <p:nvPr/>
        </p:nvSpPr>
        <p:spPr>
          <a:xfrm>
            <a:off x="2358708" y="6373881"/>
            <a:ext cx="299456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Open sanz extra"/>
              </a:rPr>
              <a:t>Does not</a:t>
            </a:r>
            <a:r>
              <a:rPr lang="en-US" sz="1400" b="1" dirty="0">
                <a:latin typeface="Open sanz extra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Open sanz extra"/>
              </a:rPr>
              <a:t>clean</a:t>
            </a:r>
            <a:r>
              <a:rPr lang="en-US" sz="1400" b="1" dirty="0">
                <a:latin typeface="Open sanz extra"/>
              </a:rPr>
              <a:t> </a:t>
            </a:r>
          </a:p>
          <a:p>
            <a:pPr algn="ctr"/>
            <a:r>
              <a:rPr lang="en-US" sz="1400" b="1" dirty="0">
                <a:latin typeface="Open sanz extra"/>
              </a:rPr>
              <a:t>oddly shaped surfaces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E10470-2425-FA61-E843-150917F1D285}"/>
              </a:ext>
            </a:extLst>
          </p:cNvPr>
          <p:cNvSpPr txBox="1"/>
          <p:nvPr/>
        </p:nvSpPr>
        <p:spPr>
          <a:xfrm>
            <a:off x="5835338" y="4441400"/>
            <a:ext cx="126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/>
                </a:solidFill>
                <a:latin typeface="Open sanz extra"/>
              </a:rPr>
              <a:t>Provides</a:t>
            </a:r>
            <a:r>
              <a:rPr lang="en-US" sz="1400" b="1" dirty="0">
                <a:latin typeface="Open sanz extra"/>
              </a:rPr>
              <a:t> Safety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3B8867A-D83B-D25F-AC21-65017842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53" y="5714417"/>
            <a:ext cx="1107575" cy="52955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9DD1BD-3C32-06BB-50CB-4A4ADE42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750" y="5593939"/>
            <a:ext cx="782388" cy="731910"/>
          </a:xfrm>
          <a:prstGeom prst="rect">
            <a:avLst/>
          </a:prstGeom>
        </p:spPr>
      </p:pic>
      <p:pic>
        <p:nvPicPr>
          <p:cNvPr id="56" name="Picture 55" descr="Logo&#10;&#10;Description automatically generated">
            <a:extLst>
              <a:ext uri="{FF2B5EF4-FFF2-40B4-BE49-F238E27FC236}">
                <a16:creationId xmlns:a16="http://schemas.microsoft.com/office/drawing/2014/main" id="{093B41A8-0C4B-AA90-E78C-25D91AEFF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55" y="2888389"/>
            <a:ext cx="1533015" cy="86232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AE387A3-6495-93F0-FE83-62CA801F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522" y="4815928"/>
            <a:ext cx="882614" cy="55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82B0387-A99D-CFAE-2225-9DD847A24E81}"/>
              </a:ext>
            </a:extLst>
          </p:cNvPr>
          <p:cNvSpPr/>
          <p:nvPr/>
        </p:nvSpPr>
        <p:spPr>
          <a:xfrm>
            <a:off x="7432953" y="4340732"/>
            <a:ext cx="2743200" cy="787741"/>
          </a:xfrm>
          <a:prstGeom prst="roundRect">
            <a:avLst/>
          </a:prstGeom>
          <a:solidFill>
            <a:srgbClr val="288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>
                <a:solidFill>
                  <a:schemeClr val="bg1"/>
                </a:solidFill>
                <a:latin typeface="Open sanz extra"/>
              </a:rPr>
              <a:t>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chemeClr val="bg1"/>
                </a:solidFill>
                <a:latin typeface="Open sanz extra"/>
              </a:rPr>
              <a:t>Paper Towels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chemeClr val="bg1"/>
                </a:solidFill>
                <a:latin typeface="Open sanz extra"/>
              </a:rPr>
              <a:t>Wet and Dry cleaning wipes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3E7225C-9001-1488-F6BC-F6F9B6F1C040}"/>
              </a:ext>
            </a:extLst>
          </p:cNvPr>
          <p:cNvSpPr/>
          <p:nvPr/>
        </p:nvSpPr>
        <p:spPr>
          <a:xfrm>
            <a:off x="7432953" y="2965599"/>
            <a:ext cx="2743200" cy="1257278"/>
          </a:xfrm>
          <a:prstGeom prst="roundRect">
            <a:avLst/>
          </a:prstGeom>
          <a:solidFill>
            <a:srgbClr val="288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>
                <a:solidFill>
                  <a:schemeClr val="bg1"/>
                </a:solidFill>
                <a:latin typeface="Open sanz extra"/>
              </a:rPr>
              <a:t>Differentiation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bg1"/>
                </a:solidFill>
                <a:latin typeface="Open sanz extra"/>
                <a:cs typeface="Arial" pitchFamily="34" charset="0"/>
              </a:rPr>
              <a:t>“Stick on Technology”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bg1"/>
                </a:solidFill>
                <a:latin typeface="Open sanz extra"/>
                <a:cs typeface="Arial" pitchFamily="34" charset="0"/>
              </a:rPr>
              <a:t>“Trap and Lock” (Electrostatic Technology)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bg1"/>
                </a:solidFill>
                <a:latin typeface="Open sanz extra"/>
                <a:cs typeface="Arial" pitchFamily="34" charset="0"/>
              </a:rPr>
              <a:t>Hand-Shaped wipes</a:t>
            </a:r>
            <a:endParaRPr lang="en-US" sz="1500" b="0" i="0" dirty="0">
              <a:solidFill>
                <a:schemeClr val="bg1"/>
              </a:solidFill>
              <a:latin typeface="Open sanz extra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4010A0C-0781-D787-4D8D-B20F76549995}"/>
              </a:ext>
            </a:extLst>
          </p:cNvPr>
          <p:cNvSpPr/>
          <p:nvPr/>
        </p:nvSpPr>
        <p:spPr>
          <a:xfrm>
            <a:off x="7432953" y="5261658"/>
            <a:ext cx="2743200" cy="816185"/>
          </a:xfrm>
          <a:prstGeom prst="roundRect">
            <a:avLst/>
          </a:prstGeom>
          <a:solidFill>
            <a:srgbClr val="288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>
                <a:solidFill>
                  <a:schemeClr val="bg1"/>
                </a:solidFill>
                <a:latin typeface="Open sanz extra"/>
              </a:rPr>
              <a:t>Advantage from competitors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chemeClr val="bg1"/>
                </a:solidFill>
                <a:latin typeface="Open sanz extra"/>
              </a:rPr>
              <a:t>Patent seeking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chemeClr val="bg1"/>
                </a:solidFill>
                <a:latin typeface="Open sanz extra"/>
              </a:rPr>
              <a:t>Swiffer brand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294A271-51E6-1426-DF46-78FD444BB155}"/>
              </a:ext>
            </a:extLst>
          </p:cNvPr>
          <p:cNvCxnSpPr>
            <a:cxnSpLocks/>
            <a:stCxn id="44" idx="0"/>
            <a:endCxn id="47" idx="0"/>
          </p:cNvCxnSpPr>
          <p:nvPr/>
        </p:nvCxnSpPr>
        <p:spPr>
          <a:xfrm>
            <a:off x="3855989" y="2964875"/>
            <a:ext cx="0" cy="34090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Toilet Paper &amp; Paper Towels to Keep Life Rolling | Scott® US">
            <a:extLst>
              <a:ext uri="{FF2B5EF4-FFF2-40B4-BE49-F238E27FC236}">
                <a16:creationId xmlns:a16="http://schemas.microsoft.com/office/drawing/2014/main" id="{F70934CF-D666-7415-3403-385643ED4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16" y="4971491"/>
            <a:ext cx="935899" cy="63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ectangle: Rounded Corners 2050">
            <a:extLst>
              <a:ext uri="{FF2B5EF4-FFF2-40B4-BE49-F238E27FC236}">
                <a16:creationId xmlns:a16="http://schemas.microsoft.com/office/drawing/2014/main" id="{72EF58C0-6CD4-E90D-101D-74724257AA18}"/>
              </a:ext>
            </a:extLst>
          </p:cNvPr>
          <p:cNvSpPr/>
          <p:nvPr/>
        </p:nvSpPr>
        <p:spPr>
          <a:xfrm>
            <a:off x="889233" y="4340732"/>
            <a:ext cx="755775" cy="696311"/>
          </a:xfrm>
          <a:prstGeom prst="round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53" name="Rectangle: Rounded Corners 2052">
            <a:extLst>
              <a:ext uri="{FF2B5EF4-FFF2-40B4-BE49-F238E27FC236}">
                <a16:creationId xmlns:a16="http://schemas.microsoft.com/office/drawing/2014/main" id="{138DD711-EA6A-8DA3-2319-F0A1C90B72B6}"/>
              </a:ext>
            </a:extLst>
          </p:cNvPr>
          <p:cNvSpPr/>
          <p:nvPr/>
        </p:nvSpPr>
        <p:spPr>
          <a:xfrm>
            <a:off x="6096000" y="4399551"/>
            <a:ext cx="755775" cy="696311"/>
          </a:xfrm>
          <a:prstGeom prst="round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CE450D04-8C19-3085-7407-C425AF5BFB2A}"/>
              </a:ext>
            </a:extLst>
          </p:cNvPr>
          <p:cNvSpPr/>
          <p:nvPr/>
        </p:nvSpPr>
        <p:spPr>
          <a:xfrm>
            <a:off x="2960094" y="6403749"/>
            <a:ext cx="1821629" cy="454252"/>
          </a:xfrm>
          <a:prstGeom prst="round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D03C9614-36C9-17F4-18FF-E17AC1A41FC5}"/>
              </a:ext>
            </a:extLst>
          </p:cNvPr>
          <p:cNvSpPr/>
          <p:nvPr/>
        </p:nvSpPr>
        <p:spPr>
          <a:xfrm>
            <a:off x="2960094" y="2471522"/>
            <a:ext cx="1821629" cy="454252"/>
          </a:xfrm>
          <a:prstGeom prst="round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483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letter&#10;&#10;Description automatically generated">
            <a:extLst>
              <a:ext uri="{FF2B5EF4-FFF2-40B4-BE49-F238E27FC236}">
                <a16:creationId xmlns:a16="http://schemas.microsoft.com/office/drawing/2014/main" id="{2FA346D4-113D-058E-1CE0-B956909A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7CAF041-59A5-B859-84D7-45E60E674597}"/>
              </a:ext>
            </a:extLst>
          </p:cNvPr>
          <p:cNvSpPr/>
          <p:nvPr/>
        </p:nvSpPr>
        <p:spPr>
          <a:xfrm>
            <a:off x="10456644" y="813733"/>
            <a:ext cx="1783449" cy="6059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8D91E4-94C1-45EE-4ED2-65B91EA6DFC1}"/>
              </a:ext>
            </a:extLst>
          </p:cNvPr>
          <p:cNvSpPr/>
          <p:nvPr/>
        </p:nvSpPr>
        <p:spPr>
          <a:xfrm>
            <a:off x="568891" y="1573852"/>
            <a:ext cx="4307159" cy="47766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CA9124-0EC1-3B0D-B2B5-2DF8D8E3AA40}"/>
              </a:ext>
            </a:extLst>
          </p:cNvPr>
          <p:cNvSpPr/>
          <p:nvPr/>
        </p:nvSpPr>
        <p:spPr>
          <a:xfrm>
            <a:off x="9269884" y="5105120"/>
            <a:ext cx="2478643" cy="1636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2B3EF1-3D67-E717-0E41-E9FD3567AC3B}"/>
              </a:ext>
            </a:extLst>
          </p:cNvPr>
          <p:cNvSpPr/>
          <p:nvPr/>
        </p:nvSpPr>
        <p:spPr>
          <a:xfrm>
            <a:off x="9253916" y="2652717"/>
            <a:ext cx="2486395" cy="2092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D8BE6AE-D0AA-DC5B-AD87-09266C0370AB}"/>
              </a:ext>
            </a:extLst>
          </p:cNvPr>
          <p:cNvSpPr/>
          <p:nvPr/>
        </p:nvSpPr>
        <p:spPr>
          <a:xfrm>
            <a:off x="707894" y="4407621"/>
            <a:ext cx="1035685" cy="357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PE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Media</a:t>
            </a:r>
            <a:endParaRPr lang="es-PE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A0616A0-4CE2-7A93-1CE1-682E6985813A}"/>
              </a:ext>
            </a:extLst>
          </p:cNvPr>
          <p:cNvSpPr/>
          <p:nvPr/>
        </p:nvSpPr>
        <p:spPr>
          <a:xfrm>
            <a:off x="654562" y="1657743"/>
            <a:ext cx="1035685" cy="357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PE" sz="11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Objectives</a:t>
            </a:r>
            <a:endParaRPr lang="es-PE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7" name="TextBox 49">
            <a:extLst>
              <a:ext uri="{FF2B5EF4-FFF2-40B4-BE49-F238E27FC236}">
                <a16:creationId xmlns:a16="http://schemas.microsoft.com/office/drawing/2014/main" id="{37654F3F-9734-6EDE-8B34-D28A912F8C4C}"/>
              </a:ext>
            </a:extLst>
          </p:cNvPr>
          <p:cNvSpPr txBox="1"/>
          <p:nvPr/>
        </p:nvSpPr>
        <p:spPr>
          <a:xfrm>
            <a:off x="2138291" y="2151845"/>
            <a:ext cx="17329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>
                <a:latin typeface="Open sanz extra"/>
                <a:cs typeface="Arial" pitchFamily="34" charset="0"/>
              </a:rPr>
              <a:t>Awareness</a:t>
            </a:r>
            <a:endParaRPr lang="ko-KR" altLang="en-US" sz="1500" b="1" dirty="0">
              <a:latin typeface="Open sanz extra"/>
              <a:cs typeface="Arial" pitchFamily="34" charset="0"/>
            </a:endParaRP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3B86F8B0-10B9-8548-B131-C5A157D761AD}"/>
              </a:ext>
            </a:extLst>
          </p:cNvPr>
          <p:cNvSpPr txBox="1"/>
          <p:nvPr/>
        </p:nvSpPr>
        <p:spPr>
          <a:xfrm>
            <a:off x="2138291" y="2479829"/>
            <a:ext cx="15785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ko-KR" sz="1500" b="1" dirty="0">
                <a:latin typeface="Open sanz extra"/>
                <a:cs typeface="Arial" pitchFamily="34" charset="0"/>
              </a:rPr>
              <a:t>Education</a:t>
            </a:r>
            <a:endParaRPr lang="ko-KR" altLang="en-US" sz="1500" b="1" dirty="0">
              <a:latin typeface="Open sanz extra"/>
              <a:cs typeface="Arial" pitchFamily="34" charset="0"/>
            </a:endParaRPr>
          </a:p>
        </p:txBody>
      </p:sp>
      <p:sp>
        <p:nvSpPr>
          <p:cNvPr id="52" name="TextBox 61">
            <a:extLst>
              <a:ext uri="{FF2B5EF4-FFF2-40B4-BE49-F238E27FC236}">
                <a16:creationId xmlns:a16="http://schemas.microsoft.com/office/drawing/2014/main" id="{D919E19C-0F09-58A9-9380-DCFA4E208C25}"/>
              </a:ext>
            </a:extLst>
          </p:cNvPr>
          <p:cNvSpPr txBox="1"/>
          <p:nvPr/>
        </p:nvSpPr>
        <p:spPr>
          <a:xfrm>
            <a:off x="2138291" y="2802994"/>
            <a:ext cx="2893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>
                <a:latin typeface="Open sanz extra"/>
                <a:cs typeface="Arial" pitchFamily="34" charset="0"/>
              </a:rPr>
              <a:t>First entry</a:t>
            </a:r>
            <a:endParaRPr lang="ko-KR" altLang="en-US" sz="1500" b="1" dirty="0">
              <a:latin typeface="Open sanz extra"/>
              <a:cs typeface="Arial" pitchFamily="34" charset="0"/>
            </a:endParaRPr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E0F43051-6B7E-8D0C-FB7B-ED55FEABC365}"/>
              </a:ext>
            </a:extLst>
          </p:cNvPr>
          <p:cNvSpPr/>
          <p:nvPr/>
        </p:nvSpPr>
        <p:spPr>
          <a:xfrm>
            <a:off x="1245553" y="2051317"/>
            <a:ext cx="613125" cy="5978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2479EC71-FFCD-33DA-D03B-BFE73597C8A3}"/>
              </a:ext>
            </a:extLst>
          </p:cNvPr>
          <p:cNvSpPr txBox="1"/>
          <p:nvPr/>
        </p:nvSpPr>
        <p:spPr>
          <a:xfrm>
            <a:off x="2135324" y="3636784"/>
            <a:ext cx="2893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>
                <a:latin typeface="Open sanz extra"/>
                <a:cs typeface="Arial" pitchFamily="34" charset="0"/>
              </a:rPr>
              <a:t>Testimonials &amp; WOF </a:t>
            </a:r>
            <a:endParaRPr lang="ko-KR" altLang="en-US" sz="1500" b="1" dirty="0">
              <a:latin typeface="Open sanz extra"/>
              <a:cs typeface="Arial" pitchFamily="34" charset="0"/>
            </a:endParaRPr>
          </a:p>
        </p:txBody>
      </p:sp>
      <p:pic>
        <p:nvPicPr>
          <p:cNvPr id="59" name="Graphic 58" descr="Scientific Thought with solid fill">
            <a:extLst>
              <a:ext uri="{FF2B5EF4-FFF2-40B4-BE49-F238E27FC236}">
                <a16:creationId xmlns:a16="http://schemas.microsoft.com/office/drawing/2014/main" id="{0CDF7C13-55D4-94CE-1944-74A2FCEC4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4543" y="2151845"/>
            <a:ext cx="421854" cy="421854"/>
          </a:xfrm>
          <a:prstGeom prst="rect">
            <a:avLst/>
          </a:prstGeom>
        </p:spPr>
      </p:pic>
      <p:sp>
        <p:nvSpPr>
          <p:cNvPr id="70" name="Oval 44">
            <a:extLst>
              <a:ext uri="{FF2B5EF4-FFF2-40B4-BE49-F238E27FC236}">
                <a16:creationId xmlns:a16="http://schemas.microsoft.com/office/drawing/2014/main" id="{967159D2-8C61-6641-0902-12955E3B46AD}"/>
              </a:ext>
            </a:extLst>
          </p:cNvPr>
          <p:cNvSpPr/>
          <p:nvPr/>
        </p:nvSpPr>
        <p:spPr>
          <a:xfrm>
            <a:off x="673955" y="2381554"/>
            <a:ext cx="613125" cy="5978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65" name="Graphic 64" descr="Raised hand with solid fill">
            <a:extLst>
              <a:ext uri="{FF2B5EF4-FFF2-40B4-BE49-F238E27FC236}">
                <a16:creationId xmlns:a16="http://schemas.microsoft.com/office/drawing/2014/main" id="{41092589-1653-88AF-3799-33CC6B90D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237" y="2455637"/>
            <a:ext cx="422595" cy="422595"/>
          </a:xfrm>
          <a:prstGeom prst="rect">
            <a:avLst/>
          </a:prstGeom>
        </p:spPr>
      </p:pic>
      <p:sp>
        <p:nvSpPr>
          <p:cNvPr id="71" name="Oval 44">
            <a:extLst>
              <a:ext uri="{FF2B5EF4-FFF2-40B4-BE49-F238E27FC236}">
                <a16:creationId xmlns:a16="http://schemas.microsoft.com/office/drawing/2014/main" id="{D8E5B1B8-99D9-0E33-D967-CE4ABFB160FB}"/>
              </a:ext>
            </a:extLst>
          </p:cNvPr>
          <p:cNvSpPr/>
          <p:nvPr/>
        </p:nvSpPr>
        <p:spPr>
          <a:xfrm>
            <a:off x="1282907" y="2702465"/>
            <a:ext cx="613125" cy="5978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2" name="Oval 44">
            <a:extLst>
              <a:ext uri="{FF2B5EF4-FFF2-40B4-BE49-F238E27FC236}">
                <a16:creationId xmlns:a16="http://schemas.microsoft.com/office/drawing/2014/main" id="{751F8A83-CF86-7436-47F0-87200A831B46}"/>
              </a:ext>
            </a:extLst>
          </p:cNvPr>
          <p:cNvSpPr/>
          <p:nvPr/>
        </p:nvSpPr>
        <p:spPr>
          <a:xfrm>
            <a:off x="1298005" y="3378662"/>
            <a:ext cx="613125" cy="5978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69" name="Graphic 68" descr="Marketing with solid fill">
            <a:extLst>
              <a:ext uri="{FF2B5EF4-FFF2-40B4-BE49-F238E27FC236}">
                <a16:creationId xmlns:a16="http://schemas.microsoft.com/office/drawing/2014/main" id="{2CF60347-C93A-F9B0-BC06-8320D12047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18671" y="3457607"/>
            <a:ext cx="440007" cy="440007"/>
          </a:xfrm>
          <a:prstGeom prst="rect">
            <a:avLst/>
          </a:prstGeom>
        </p:spPr>
      </p:pic>
      <p:sp>
        <p:nvSpPr>
          <p:cNvPr id="73" name="Oval 44">
            <a:extLst>
              <a:ext uri="{FF2B5EF4-FFF2-40B4-BE49-F238E27FC236}">
                <a16:creationId xmlns:a16="http://schemas.microsoft.com/office/drawing/2014/main" id="{2710EDEA-AFB6-ADBC-52B7-6C8FDF0EA85E}"/>
              </a:ext>
            </a:extLst>
          </p:cNvPr>
          <p:cNvSpPr/>
          <p:nvPr/>
        </p:nvSpPr>
        <p:spPr>
          <a:xfrm>
            <a:off x="682175" y="3099610"/>
            <a:ext cx="613125" cy="5978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pic>
        <p:nvPicPr>
          <p:cNvPr id="61" name="Graphic 60" descr="Person with idea with solid fill">
            <a:extLst>
              <a:ext uri="{FF2B5EF4-FFF2-40B4-BE49-F238E27FC236}">
                <a16:creationId xmlns:a16="http://schemas.microsoft.com/office/drawing/2014/main" id="{54CF7006-6920-EE8B-991A-2D199ED2A2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2237" y="3167316"/>
            <a:ext cx="443500" cy="443500"/>
          </a:xfrm>
          <a:prstGeom prst="rect">
            <a:avLst/>
          </a:prstGeom>
        </p:spPr>
      </p:pic>
      <p:pic>
        <p:nvPicPr>
          <p:cNvPr id="67" name="Graphic 66" descr="Door Open with solid fill">
            <a:extLst>
              <a:ext uri="{FF2B5EF4-FFF2-40B4-BE49-F238E27FC236}">
                <a16:creationId xmlns:a16="http://schemas.microsoft.com/office/drawing/2014/main" id="{CDF9E013-027F-3E76-0387-5DDBA80A5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8671" y="2822094"/>
            <a:ext cx="358639" cy="358639"/>
          </a:xfrm>
          <a:prstGeom prst="rect">
            <a:avLst/>
          </a:prstGeom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CB798F9-2D1D-D930-6C67-5844A1875B4D}"/>
              </a:ext>
            </a:extLst>
          </p:cNvPr>
          <p:cNvSpPr/>
          <p:nvPr/>
        </p:nvSpPr>
        <p:spPr>
          <a:xfrm>
            <a:off x="707894" y="5513095"/>
            <a:ext cx="1035685" cy="357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PE" sz="1100" b="1" dirty="0" err="1">
                <a:latin typeface="Arial" panose="020B0604020202020204" pitchFamily="34" charset="0"/>
                <a:ea typeface="Arial" panose="020B0604020202020204" pitchFamily="34" charset="0"/>
              </a:rPr>
              <a:t>KPIs</a:t>
            </a:r>
            <a:endParaRPr lang="es-PE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A3A3A37F-3F3B-B2D7-77DD-76167083767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4" t="30920" b="7713"/>
          <a:stretch/>
        </p:blipFill>
        <p:spPr>
          <a:xfrm>
            <a:off x="5300789" y="1637519"/>
            <a:ext cx="3596003" cy="5030345"/>
          </a:xfrm>
          <a:prstGeom prst="rect">
            <a:avLst/>
          </a:prstGeom>
        </p:spPr>
      </p:pic>
      <p:sp>
        <p:nvSpPr>
          <p:cNvPr id="56" name="TextBox 61">
            <a:extLst>
              <a:ext uri="{FF2B5EF4-FFF2-40B4-BE49-F238E27FC236}">
                <a16:creationId xmlns:a16="http://schemas.microsoft.com/office/drawing/2014/main" id="{0FACE013-9185-E15F-83AE-419BC1F2B29E}"/>
              </a:ext>
            </a:extLst>
          </p:cNvPr>
          <p:cNvSpPr txBox="1"/>
          <p:nvPr/>
        </p:nvSpPr>
        <p:spPr>
          <a:xfrm>
            <a:off x="2135324" y="3099610"/>
            <a:ext cx="2690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>
                <a:latin typeface="Open sanz extra"/>
                <a:cs typeface="Arial" pitchFamily="34" charset="0"/>
              </a:rPr>
              <a:t>Point of pain and solution communication</a:t>
            </a:r>
            <a:endParaRPr lang="ko-KR" altLang="en-US" sz="1500" b="1" dirty="0">
              <a:latin typeface="Open sanz extra"/>
              <a:cs typeface="Arial" pitchFamily="34" charset="0"/>
            </a:endParaRPr>
          </a:p>
        </p:txBody>
      </p:sp>
      <p:sp>
        <p:nvSpPr>
          <p:cNvPr id="85" name="TextBox 49">
            <a:extLst>
              <a:ext uri="{FF2B5EF4-FFF2-40B4-BE49-F238E27FC236}">
                <a16:creationId xmlns:a16="http://schemas.microsoft.com/office/drawing/2014/main" id="{ED79A358-228F-28E3-0FBB-C856E8984B53}"/>
              </a:ext>
            </a:extLst>
          </p:cNvPr>
          <p:cNvSpPr txBox="1"/>
          <p:nvPr/>
        </p:nvSpPr>
        <p:spPr>
          <a:xfrm>
            <a:off x="2152802" y="5325015"/>
            <a:ext cx="5627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z extra"/>
                <a:cs typeface="Arial" pitchFamily="34" charset="0"/>
              </a:rPr>
              <a:t>    # products bought / # of trials (retail)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z extra"/>
                <a:cs typeface="Arial" pitchFamily="34" charset="0"/>
              </a:rPr>
              <a:t>    # of website visits (online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z extra"/>
                <a:cs typeface="Arial" pitchFamily="34" charset="0"/>
              </a:rPr>
              <a:t>    # of clicks on paid (online data)</a:t>
            </a:r>
            <a:endParaRPr lang="es-PE" sz="1200" dirty="0">
              <a:latin typeface="Open sanz extra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z extra"/>
                <a:cs typeface="Arial" pitchFamily="34" charset="0"/>
              </a:rPr>
              <a:t>    % brand awareness (focus groups)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z extra"/>
                <a:cs typeface="Arial" pitchFamily="34" charset="0"/>
              </a:rPr>
              <a:t>    # of repurchase (retailers)</a:t>
            </a:r>
            <a:endParaRPr lang="es-PE" sz="1200" dirty="0">
              <a:latin typeface="Open sanz extra"/>
              <a:cs typeface="Arial" pitchFamily="34" charset="0"/>
            </a:endParaRPr>
          </a:p>
          <a:p>
            <a:endParaRPr lang="ko-KR" altLang="en-US" sz="1200" dirty="0">
              <a:latin typeface="Open sanz extra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E29108-EE26-300E-37B8-575FDE051A10}"/>
              </a:ext>
            </a:extLst>
          </p:cNvPr>
          <p:cNvSpPr txBox="1"/>
          <p:nvPr/>
        </p:nvSpPr>
        <p:spPr>
          <a:xfrm>
            <a:off x="9253916" y="2678064"/>
            <a:ext cx="42672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Open sanz extra"/>
                <a:cs typeface="Arial" pitchFamily="34" charset="0"/>
              </a:defRPr>
            </a:lvl1pPr>
          </a:lstStyle>
          <a:p>
            <a:r>
              <a:rPr lang="en-US" sz="1500" b="1" dirty="0"/>
              <a:t>Retail price: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u="sng" dirty="0"/>
              <a:t>Main SKUS (1 per size/side)</a:t>
            </a:r>
          </a:p>
          <a:p>
            <a:pPr marL="0" indent="0">
              <a:buNone/>
            </a:pPr>
            <a:r>
              <a:rPr lang="en-US" dirty="0"/>
              <a:t>    $ 10    x24-unit wipes</a:t>
            </a:r>
          </a:p>
          <a:p>
            <a:pPr marL="0" indent="0">
              <a:buNone/>
            </a:pPr>
            <a:r>
              <a:rPr lang="en-US" dirty="0"/>
              <a:t>    $ 5      Glove</a:t>
            </a:r>
          </a:p>
          <a:p>
            <a:pPr marL="0" indent="0">
              <a:buNone/>
            </a:pPr>
            <a:r>
              <a:rPr lang="en-US" dirty="0"/>
              <a:t>    $ 15    Initial pack Glove + 24 wipes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u="sng" dirty="0"/>
              <a:t>Pack of entry:</a:t>
            </a:r>
          </a:p>
          <a:p>
            <a:pPr marL="0" indent="0">
              <a:buNone/>
            </a:pPr>
            <a:r>
              <a:rPr lang="en-US" dirty="0"/>
              <a:t>    $ 10    Glove + 10 wipes</a:t>
            </a:r>
          </a:p>
          <a:p>
            <a:r>
              <a:rPr lang="en-US" sz="1500" b="1" dirty="0"/>
              <a:t>Frequency:</a:t>
            </a:r>
          </a:p>
          <a:p>
            <a:pPr marL="0" indent="0">
              <a:buNone/>
            </a:pPr>
            <a:r>
              <a:rPr lang="en-US" dirty="0"/>
              <a:t>    1 month       Wipes x24 units</a:t>
            </a:r>
          </a:p>
          <a:p>
            <a:pPr marL="0" indent="0">
              <a:buNone/>
            </a:pPr>
            <a:r>
              <a:rPr lang="en-US" dirty="0"/>
              <a:t>    3 months     1 Glove</a:t>
            </a:r>
          </a:p>
        </p:txBody>
      </p:sp>
      <p:sp>
        <p:nvSpPr>
          <p:cNvPr id="25" name="TextBox 61">
            <a:extLst>
              <a:ext uri="{FF2B5EF4-FFF2-40B4-BE49-F238E27FC236}">
                <a16:creationId xmlns:a16="http://schemas.microsoft.com/office/drawing/2014/main" id="{0388C035-7460-EF42-5825-EFE2F7EEA408}"/>
              </a:ext>
            </a:extLst>
          </p:cNvPr>
          <p:cNvSpPr txBox="1"/>
          <p:nvPr/>
        </p:nvSpPr>
        <p:spPr>
          <a:xfrm>
            <a:off x="9340317" y="5190187"/>
            <a:ext cx="241722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>
                <a:latin typeface="Open sanz extra"/>
                <a:cs typeface="Arial" pitchFamily="34" charset="0"/>
              </a:rPr>
              <a:t>Choice: </a:t>
            </a:r>
            <a:r>
              <a:rPr lang="en-US" altLang="ko-KR" sz="1200" dirty="0">
                <a:latin typeface="Open sanz extra"/>
                <a:cs typeface="Arial" pitchFamily="34" charset="0"/>
              </a:rPr>
              <a:t>Retailers</a:t>
            </a:r>
            <a:r>
              <a:rPr lang="en-US" altLang="ko-KR" sz="1500" dirty="0">
                <a:latin typeface="Open sanz extra"/>
                <a:cs typeface="Arial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>
                <a:latin typeface="Open sanz extra"/>
                <a:cs typeface="Arial" pitchFamily="34" charset="0"/>
              </a:rPr>
              <a:t>Margins: </a:t>
            </a:r>
            <a:r>
              <a:rPr lang="en-US" altLang="ko-KR" sz="1200" dirty="0">
                <a:latin typeface="Open sanz extra"/>
                <a:cs typeface="Arial" pitchFamily="34" charset="0"/>
              </a:rPr>
              <a:t>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>
                <a:latin typeface="Open sanz extra"/>
                <a:cs typeface="Arial" pitchFamily="34" charset="0"/>
              </a:rPr>
              <a:t>Roles: </a:t>
            </a:r>
            <a:br>
              <a:rPr lang="en-US" altLang="ko-KR" sz="1500" b="1" dirty="0">
                <a:latin typeface="Open sanz extra"/>
                <a:cs typeface="Arial" pitchFamily="34" charset="0"/>
              </a:rPr>
            </a:br>
            <a:r>
              <a:rPr lang="en-US" altLang="ko-KR" sz="1200" b="1" dirty="0">
                <a:latin typeface="Open sanz extra"/>
                <a:cs typeface="Arial" pitchFamily="34" charset="0"/>
              </a:rPr>
              <a:t>*</a:t>
            </a:r>
            <a:r>
              <a:rPr lang="en-US" altLang="ko-KR" sz="1200" dirty="0">
                <a:latin typeface="Open sanz extra"/>
                <a:cs typeface="Arial" pitchFamily="34" charset="0"/>
              </a:rPr>
              <a:t>P&amp;G advantage relationship for negotiation</a:t>
            </a:r>
            <a:br>
              <a:rPr lang="en-US" altLang="ko-KR" sz="1200" dirty="0">
                <a:latin typeface="Open sanz extra"/>
                <a:cs typeface="Arial" pitchFamily="34" charset="0"/>
              </a:rPr>
            </a:br>
            <a:r>
              <a:rPr lang="en-US" altLang="ko-KR" sz="1200" dirty="0">
                <a:latin typeface="Open sanz extra"/>
                <a:cs typeface="Arial" pitchFamily="34" charset="0"/>
              </a:rPr>
              <a:t>*Direct contact final user “in store demo”</a:t>
            </a:r>
          </a:p>
          <a:p>
            <a:r>
              <a:rPr lang="en-US" altLang="ko-KR" sz="1200" dirty="0">
                <a:latin typeface="Open sanz extra"/>
                <a:cs typeface="Arial" pitchFamily="34" charset="0"/>
              </a:rPr>
              <a:t>       </a:t>
            </a:r>
            <a:endParaRPr lang="ko-KR" altLang="en-US" sz="1200" dirty="0">
              <a:latin typeface="Open sanz extra"/>
              <a:cs typeface="Arial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DF6320-DD22-7CC1-F818-0D06EF8D7364}"/>
              </a:ext>
            </a:extLst>
          </p:cNvPr>
          <p:cNvSpPr/>
          <p:nvPr/>
        </p:nvSpPr>
        <p:spPr>
          <a:xfrm>
            <a:off x="9239184" y="1878527"/>
            <a:ext cx="1742579" cy="567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8" name="TextBox 49">
            <a:extLst>
              <a:ext uri="{FF2B5EF4-FFF2-40B4-BE49-F238E27FC236}">
                <a16:creationId xmlns:a16="http://schemas.microsoft.com/office/drawing/2014/main" id="{AE0C9CA9-F41D-B507-8B86-8078C58EF18B}"/>
              </a:ext>
            </a:extLst>
          </p:cNvPr>
          <p:cNvSpPr txBox="1"/>
          <p:nvPr/>
        </p:nvSpPr>
        <p:spPr>
          <a:xfrm>
            <a:off x="9267024" y="1900580"/>
            <a:ext cx="171473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Open sanz extra"/>
                <a:cs typeface="Arial" pitchFamily="34" charset="0"/>
              </a:defRPr>
            </a:lvl1pPr>
          </a:lstStyle>
          <a:p>
            <a:r>
              <a:rPr lang="en-US" altLang="ko-KR" sz="1400" dirty="0"/>
              <a:t>Swiffer extension</a:t>
            </a:r>
          </a:p>
          <a:p>
            <a:r>
              <a:rPr lang="en-US" altLang="ko-KR" sz="1400" dirty="0"/>
              <a:t>Linked to brand</a:t>
            </a:r>
            <a:endParaRPr lang="ko-KR" altLang="en-US" sz="1400" dirty="0"/>
          </a:p>
        </p:txBody>
      </p:sp>
      <p:sp>
        <p:nvSpPr>
          <p:cNvPr id="83" name="TextBox 49">
            <a:extLst>
              <a:ext uri="{FF2B5EF4-FFF2-40B4-BE49-F238E27FC236}">
                <a16:creationId xmlns:a16="http://schemas.microsoft.com/office/drawing/2014/main" id="{D208EAFC-BA2B-52BD-E353-90DDB984495D}"/>
              </a:ext>
            </a:extLst>
          </p:cNvPr>
          <p:cNvSpPr txBox="1"/>
          <p:nvPr/>
        </p:nvSpPr>
        <p:spPr>
          <a:xfrm>
            <a:off x="2152802" y="4024429"/>
            <a:ext cx="5627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Open sanz extra"/>
                <a:cs typeface="Arial" pitchFamily="34" charset="0"/>
              </a:rPr>
              <a:t>    “In Store demo”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Open sanz extra"/>
                <a:cs typeface="Arial" pitchFamily="34" charset="0"/>
              </a:rPr>
              <a:t>    Swiffer linked promotions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Open sanz extra"/>
                <a:cs typeface="Arial" pitchFamily="34" charset="0"/>
              </a:rPr>
              <a:t>    Additional visibility paid in stores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Open sanz extra"/>
                <a:cs typeface="Arial" pitchFamily="34" charset="0"/>
              </a:rPr>
              <a:t>    </a:t>
            </a:r>
            <a:r>
              <a:rPr lang="es-PE" altLang="ko-KR" sz="1200" dirty="0" err="1">
                <a:latin typeface="Open sanz extra"/>
                <a:cs typeface="Arial" pitchFamily="34" charset="0"/>
              </a:rPr>
              <a:t>Advertising</a:t>
            </a:r>
            <a:r>
              <a:rPr lang="es-PE" altLang="ko-KR" sz="1200" dirty="0">
                <a:latin typeface="Open sanz extra"/>
                <a:cs typeface="Arial" pitchFamily="34" charset="0"/>
              </a:rPr>
              <a:t> </a:t>
            </a:r>
            <a:r>
              <a:rPr lang="es-PE" altLang="ko-KR" sz="1200" dirty="0" err="1">
                <a:latin typeface="Open sanz extra"/>
                <a:cs typeface="Arial" pitchFamily="34" charset="0"/>
              </a:rPr>
              <a:t>billboards</a:t>
            </a:r>
            <a:r>
              <a:rPr lang="es-PE" altLang="ko-KR" sz="1200" dirty="0">
                <a:latin typeface="Open sanz extra"/>
                <a:cs typeface="Arial" pitchFamily="34" charset="0"/>
              </a:rPr>
              <a:t> </a:t>
            </a:r>
            <a:r>
              <a:rPr lang="es-PE" altLang="ko-KR" sz="1200" dirty="0" err="1">
                <a:latin typeface="Open sanz extra"/>
                <a:cs typeface="Arial" pitchFamily="34" charset="0"/>
              </a:rPr>
              <a:t>main</a:t>
            </a:r>
            <a:r>
              <a:rPr lang="es-PE" altLang="ko-KR" sz="1200" dirty="0">
                <a:latin typeface="Open sanz extra"/>
                <a:cs typeface="Arial" pitchFamily="34" charset="0"/>
              </a:rPr>
              <a:t> </a:t>
            </a:r>
            <a:r>
              <a:rPr lang="es-PE" altLang="ko-KR" sz="1200" dirty="0" err="1">
                <a:latin typeface="Open sanz extra"/>
                <a:cs typeface="Arial" pitchFamily="34" charset="0"/>
              </a:rPr>
              <a:t>cities</a:t>
            </a:r>
            <a:endParaRPr lang="es-PE" altLang="ko-KR" sz="1200" dirty="0">
              <a:latin typeface="Open sanz extra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altLang="ko-KR" sz="1200" dirty="0">
                <a:latin typeface="Open sanz extra"/>
                <a:cs typeface="Arial" pitchFamily="34" charset="0"/>
              </a:rPr>
              <a:t>    TV and radio spots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altLang="ko-KR" sz="1200" dirty="0">
                <a:latin typeface="Open sanz extra"/>
                <a:cs typeface="Arial" pitchFamily="34" charset="0"/>
              </a:rPr>
              <a:t>    Digital media and </a:t>
            </a:r>
            <a:r>
              <a:rPr lang="es-PE" altLang="ko-KR" sz="1200" dirty="0" err="1">
                <a:latin typeface="Open sanz extra"/>
                <a:cs typeface="Arial" pitchFamily="34" charset="0"/>
              </a:rPr>
              <a:t>influencers</a:t>
            </a:r>
            <a:endParaRPr lang="ko-KR" altLang="en-US" sz="1200" dirty="0">
              <a:latin typeface="Open sanz extra"/>
              <a:cs typeface="Arial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94B1662-D9B4-3FBE-4BBB-069E7B2E8B64}"/>
              </a:ext>
            </a:extLst>
          </p:cNvPr>
          <p:cNvSpPr/>
          <p:nvPr/>
        </p:nvSpPr>
        <p:spPr>
          <a:xfrm rot="10800000">
            <a:off x="4951444" y="4041448"/>
            <a:ext cx="364634" cy="357505"/>
          </a:xfrm>
          <a:prstGeom prst="rightArrow">
            <a:avLst/>
          </a:prstGeom>
          <a:solidFill>
            <a:srgbClr val="607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CAF96F4-212D-6DBD-0EF9-860F6A46DE5D}"/>
              </a:ext>
            </a:extLst>
          </p:cNvPr>
          <p:cNvSpPr/>
          <p:nvPr/>
        </p:nvSpPr>
        <p:spPr>
          <a:xfrm>
            <a:off x="6552611" y="1693812"/>
            <a:ext cx="364634" cy="357505"/>
          </a:xfrm>
          <a:prstGeom prst="rightArrow">
            <a:avLst/>
          </a:prstGeom>
          <a:solidFill>
            <a:srgbClr val="BA5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5FA17DC-15A6-852D-04FF-8356402F350C}"/>
              </a:ext>
            </a:extLst>
          </p:cNvPr>
          <p:cNvSpPr/>
          <p:nvPr/>
        </p:nvSpPr>
        <p:spPr>
          <a:xfrm>
            <a:off x="8871025" y="2854937"/>
            <a:ext cx="364634" cy="357505"/>
          </a:xfrm>
          <a:prstGeom prst="rightArrow">
            <a:avLst/>
          </a:prstGeom>
          <a:solidFill>
            <a:srgbClr val="DB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BB767B6-41A8-F439-403D-1B580B15CA33}"/>
              </a:ext>
            </a:extLst>
          </p:cNvPr>
          <p:cNvSpPr/>
          <p:nvPr/>
        </p:nvSpPr>
        <p:spPr>
          <a:xfrm>
            <a:off x="8819337" y="5077642"/>
            <a:ext cx="364634" cy="357505"/>
          </a:xfrm>
          <a:prstGeom prst="rightArrow">
            <a:avLst/>
          </a:prstGeom>
          <a:solidFill>
            <a:srgbClr val="BBC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2AE5A9-ED5A-BF04-89CC-7A01F542A497}"/>
              </a:ext>
            </a:extLst>
          </p:cNvPr>
          <p:cNvSpPr/>
          <p:nvPr/>
        </p:nvSpPr>
        <p:spPr>
          <a:xfrm>
            <a:off x="8259438" y="3180733"/>
            <a:ext cx="551510" cy="1106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3C270C-FED4-A462-425F-720A4D82A1FF}"/>
              </a:ext>
            </a:extLst>
          </p:cNvPr>
          <p:cNvSpPr/>
          <p:nvPr/>
        </p:nvSpPr>
        <p:spPr>
          <a:xfrm>
            <a:off x="8379758" y="5387187"/>
            <a:ext cx="364634" cy="716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71697F-2603-956D-7BA4-98411C357491}"/>
              </a:ext>
            </a:extLst>
          </p:cNvPr>
          <p:cNvSpPr/>
          <p:nvPr/>
        </p:nvSpPr>
        <p:spPr>
          <a:xfrm>
            <a:off x="5536544" y="4407621"/>
            <a:ext cx="364634" cy="716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9DD0FD-5074-2B35-9C97-EBE06B6B9FFB}"/>
              </a:ext>
            </a:extLst>
          </p:cNvPr>
          <p:cNvSpPr/>
          <p:nvPr/>
        </p:nvSpPr>
        <p:spPr>
          <a:xfrm>
            <a:off x="5481878" y="2015249"/>
            <a:ext cx="543769" cy="787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A04049-015F-5F48-C973-4986BB80B43C}"/>
              </a:ext>
            </a:extLst>
          </p:cNvPr>
          <p:cNvSpPr/>
          <p:nvPr/>
        </p:nvSpPr>
        <p:spPr>
          <a:xfrm>
            <a:off x="8260230" y="5644157"/>
            <a:ext cx="551510" cy="1106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AD0BC6-4F71-0C7F-704A-4E458A0572D3}"/>
              </a:ext>
            </a:extLst>
          </p:cNvPr>
          <p:cNvSpPr/>
          <p:nvPr/>
        </p:nvSpPr>
        <p:spPr>
          <a:xfrm>
            <a:off x="5606242" y="4571481"/>
            <a:ext cx="426634" cy="1106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912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92E39638-6C2B-C87C-0229-41BF7DAD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FCCE41C-9647-79F0-5AA7-4E8975583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20" y="1349654"/>
            <a:ext cx="12366239" cy="49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8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83D123C-039C-41A2-96FF-9923F3D44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BC5250A-E016-50DF-131A-BD94FE038D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975530"/>
              </p:ext>
            </p:extLst>
          </p:nvPr>
        </p:nvGraphicFramePr>
        <p:xfrm>
          <a:off x="325929" y="1863419"/>
          <a:ext cx="5171099" cy="3080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F19B6F-62C7-3DC6-879B-89F0AE06A2B8}"/>
              </a:ext>
            </a:extLst>
          </p:cNvPr>
          <p:cNvCxnSpPr>
            <a:cxnSpLocks/>
          </p:cNvCxnSpPr>
          <p:nvPr/>
        </p:nvCxnSpPr>
        <p:spPr>
          <a:xfrm>
            <a:off x="5644741" y="1786270"/>
            <a:ext cx="0" cy="33173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580D26-DEBE-5225-E3D9-28FBBD5A595F}"/>
              </a:ext>
            </a:extLst>
          </p:cNvPr>
          <p:cNvCxnSpPr>
            <a:cxnSpLocks/>
          </p:cNvCxnSpPr>
          <p:nvPr/>
        </p:nvCxnSpPr>
        <p:spPr>
          <a:xfrm>
            <a:off x="-65567" y="5120299"/>
            <a:ext cx="12268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1BB086E-1076-2B1C-91BB-8B3B1E021C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260515"/>
              </p:ext>
            </p:extLst>
          </p:nvPr>
        </p:nvGraphicFramePr>
        <p:xfrm>
          <a:off x="5799532" y="1870087"/>
          <a:ext cx="5098830" cy="3074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1F08817-5025-98DD-8C43-13268CD9B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903129"/>
              </p:ext>
            </p:extLst>
          </p:nvPr>
        </p:nvGraphicFramePr>
        <p:xfrm>
          <a:off x="85061" y="5247470"/>
          <a:ext cx="108133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4586">
                  <a:extLst>
                    <a:ext uri="{9D8B030D-6E8A-4147-A177-3AD203B41FA5}">
                      <a16:colId xmlns:a16="http://schemas.microsoft.com/office/drawing/2014/main" val="2667234828"/>
                    </a:ext>
                  </a:extLst>
                </a:gridCol>
                <a:gridCol w="956930">
                  <a:extLst>
                    <a:ext uri="{9D8B030D-6E8A-4147-A177-3AD203B41FA5}">
                      <a16:colId xmlns:a16="http://schemas.microsoft.com/office/drawing/2014/main" val="634215251"/>
                    </a:ext>
                  </a:extLst>
                </a:gridCol>
                <a:gridCol w="988828">
                  <a:extLst>
                    <a:ext uri="{9D8B030D-6E8A-4147-A177-3AD203B41FA5}">
                      <a16:colId xmlns:a16="http://schemas.microsoft.com/office/drawing/2014/main" val="861768769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2915730932"/>
                    </a:ext>
                  </a:extLst>
                </a:gridCol>
                <a:gridCol w="931098">
                  <a:extLst>
                    <a:ext uri="{9D8B030D-6E8A-4147-A177-3AD203B41FA5}">
                      <a16:colId xmlns:a16="http://schemas.microsoft.com/office/drawing/2014/main" val="1912650815"/>
                    </a:ext>
                  </a:extLst>
                </a:gridCol>
                <a:gridCol w="1054855">
                  <a:extLst>
                    <a:ext uri="{9D8B030D-6E8A-4147-A177-3AD203B41FA5}">
                      <a16:colId xmlns:a16="http://schemas.microsoft.com/office/drawing/2014/main" val="1217248213"/>
                    </a:ext>
                  </a:extLst>
                </a:gridCol>
                <a:gridCol w="1011356">
                  <a:extLst>
                    <a:ext uri="{9D8B030D-6E8A-4147-A177-3AD203B41FA5}">
                      <a16:colId xmlns:a16="http://schemas.microsoft.com/office/drawing/2014/main" val="3558383868"/>
                    </a:ext>
                  </a:extLst>
                </a:gridCol>
                <a:gridCol w="967856">
                  <a:extLst>
                    <a:ext uri="{9D8B030D-6E8A-4147-A177-3AD203B41FA5}">
                      <a16:colId xmlns:a16="http://schemas.microsoft.com/office/drawing/2014/main" val="1174855628"/>
                    </a:ext>
                  </a:extLst>
                </a:gridCol>
                <a:gridCol w="989599">
                  <a:extLst>
                    <a:ext uri="{9D8B030D-6E8A-4147-A177-3AD203B41FA5}">
                      <a16:colId xmlns:a16="http://schemas.microsoft.com/office/drawing/2014/main" val="4198786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Dec-23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Jun-24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Aug-24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Feb-25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Feb-26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Jun-26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Aug-26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Oct-26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565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Capacity Increase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63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New Polyester Supplier 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46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New Bamboo Paper Supplier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028966"/>
                  </a:ext>
                </a:extLst>
              </a:tr>
            </a:tbl>
          </a:graphicData>
        </a:graphic>
      </p:graphicFrame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D3425590-0BD5-BB27-50EA-5AD7385FD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8372" y="5582093"/>
            <a:ext cx="399239" cy="399239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07E7551D-838F-3C78-4B6E-153EC848B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915" y="5957780"/>
            <a:ext cx="399239" cy="399239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88D75E0A-9A0C-B7A8-739F-6480F519D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6090" y="6322837"/>
            <a:ext cx="399239" cy="399239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677C97A8-BF5C-6831-77E7-E72124665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1379" y="5606899"/>
            <a:ext cx="399239" cy="399239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672497F1-4C7C-954C-90C9-43CF8BAA7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1856" y="5971952"/>
            <a:ext cx="399239" cy="399239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868F4320-007E-E17F-B9D1-858CE0DBC4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2578" y="5586775"/>
            <a:ext cx="399239" cy="399239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229E7156-6F19-F781-01F6-E3E644CF3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2579" y="5961321"/>
            <a:ext cx="399239" cy="399239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7FFD1C80-5374-808A-3E88-613DBD928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6754" y="6326381"/>
            <a:ext cx="399239" cy="399239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6A8B20D4-5B53-7DD5-1B34-968E9BFED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2429" y="5986127"/>
            <a:ext cx="399239" cy="399239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170A620F-0E12-28DC-3A1A-573F36344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9178" y="6354734"/>
            <a:ext cx="399239" cy="399239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E84A305A-AF44-670B-C1EB-920CB1C0E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044" y="5590317"/>
            <a:ext cx="399239" cy="399239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475E39C9-8D51-106C-5AE9-7B9AD6577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6942" y="6337010"/>
            <a:ext cx="399239" cy="399239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A469F016-2C93-BDC8-A712-ACBD19813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0970" y="5969545"/>
            <a:ext cx="399239" cy="3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ABB8DF4-51AA-8948-30AF-15105AE33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0D754D-E975-414E-F0BF-E36CAF934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131382"/>
              </p:ext>
            </p:extLst>
          </p:nvPr>
        </p:nvGraphicFramePr>
        <p:xfrm>
          <a:off x="3613494" y="2079605"/>
          <a:ext cx="6880842" cy="3481878"/>
        </p:xfrm>
        <a:graphic>
          <a:graphicData uri="http://schemas.openxmlformats.org/drawingml/2006/table">
            <a:tbl>
              <a:tblPr/>
              <a:tblGrid>
                <a:gridCol w="5079781">
                  <a:extLst>
                    <a:ext uri="{9D8B030D-6E8A-4147-A177-3AD203B41FA5}">
                      <a16:colId xmlns:a16="http://schemas.microsoft.com/office/drawing/2014/main" val="3757338195"/>
                    </a:ext>
                  </a:extLst>
                </a:gridCol>
                <a:gridCol w="1801061">
                  <a:extLst>
                    <a:ext uri="{9D8B030D-6E8A-4147-A177-3AD203B41FA5}">
                      <a16:colId xmlns:a16="http://schemas.microsoft.com/office/drawing/2014/main" val="932933117"/>
                    </a:ext>
                  </a:extLst>
                </a:gridCol>
              </a:tblGrid>
              <a:tr h="400692"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Consumption Reduced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0842" marR="160842" marT="80421" marB="8042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946242"/>
                  </a:ext>
                </a:extLst>
              </a:tr>
              <a:tr h="29266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glove area (in sq. cm)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366635"/>
                  </a:ext>
                </a:extLst>
              </a:tr>
              <a:tr h="29266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Thickness of the glove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372925"/>
                  </a:ext>
                </a:extLst>
              </a:tr>
              <a:tr h="29266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 of the glove (in cu. cm)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542494"/>
                  </a:ext>
                </a:extLst>
              </a:tr>
              <a:tr h="29266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Density of Plastic (in gm/cu. cm)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415154"/>
                  </a:ext>
                </a:extLst>
              </a:tr>
              <a:tr h="29266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saved per wipe (in gms)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099331"/>
                  </a:ext>
                </a:extLst>
              </a:tr>
              <a:tr h="29266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Wipes per pack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105017"/>
                  </a:ext>
                </a:extLst>
              </a:tr>
              <a:tr h="29266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saved per pack (in gms)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994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877996"/>
                  </a:ext>
                </a:extLst>
              </a:tr>
              <a:tr h="29266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packs sold in 5 years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31535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361325"/>
                  </a:ext>
                </a:extLst>
              </a:tr>
              <a:tr h="29266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Plastic reduced in 5 years (in kgs)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D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31,333 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404" marR="13404" marT="13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D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575041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477B5AD-2F7A-898C-199C-79F94F67A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9" y="2672229"/>
            <a:ext cx="2243470" cy="224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1502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5135</TotalTime>
  <Words>2563</Words>
  <Application>Microsoft Office PowerPoint</Application>
  <PresentationFormat>Widescreen</PresentationFormat>
  <Paragraphs>539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Open sanz extra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Jayakumar, Surya</dc:creator>
  <cp:lastModifiedBy>Jayakumar, Surya</cp:lastModifiedBy>
  <cp:revision>57</cp:revision>
  <dcterms:created xsi:type="dcterms:W3CDTF">2022-09-15T04:27:41Z</dcterms:created>
  <dcterms:modified xsi:type="dcterms:W3CDTF">2022-12-15T09:02:47Z</dcterms:modified>
</cp:coreProperties>
</file>